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0" r:id="rId3"/>
    <p:sldId id="261" r:id="rId4"/>
    <p:sldId id="270" r:id="rId5"/>
    <p:sldId id="281" r:id="rId6"/>
    <p:sldId id="275" r:id="rId7"/>
    <p:sldId id="282" r:id="rId8"/>
    <p:sldId id="277" r:id="rId9"/>
    <p:sldId id="283" r:id="rId10"/>
    <p:sldId id="267" r:id="rId11"/>
    <p:sldId id="274" r:id="rId12"/>
    <p:sldId id="266" r:id="rId1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3926" y="8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7017F99-6DE2-4D27-B726-7597001E9BD8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450F189-122F-4D53-87CD-C4C14DF1B4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126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is an Art Form – it requires craft , sensitivity, creativity and intelligence. There are many ways to be successful, however, there are well documented Best Practices for success. Each of you will develop your own style.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42572-B62D-4BE7-8FAC-BFAB944AA2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result of feedback from Dr. </a:t>
            </a:r>
            <a:r>
              <a:rPr lang="en-US" dirty="0" err="1" smtClean="0"/>
              <a:t>Oleske</a:t>
            </a:r>
            <a:r>
              <a:rPr lang="en-US" dirty="0" smtClean="0"/>
              <a:t> - Move tell a story to last, 5 becomes 4 and 6 becomes 5. Clinical cases,</a:t>
            </a:r>
            <a:r>
              <a:rPr lang="en-US" baseline="0" dirty="0" smtClean="0"/>
              <a:t> </a:t>
            </a:r>
            <a:r>
              <a:rPr lang="en-US" dirty="0" smtClean="0"/>
              <a:t>images – Make the presentation visually interesting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0F189-122F-4D53-87CD-C4C14DF1B41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0F189-122F-4D53-87CD-C4C14DF1B41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Prepare and practice on same line.</a:t>
            </a:r>
            <a:r>
              <a:rPr lang="en-US" baseline="0" dirty="0" smtClean="0"/>
              <a:t> Ask for feedback and modify based on that feedback.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0F189-122F-4D53-87CD-C4C14DF1B41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advantage of every teaching moment- carpe diem (seize the moment)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0F189-122F-4D53-87CD-C4C14DF1B41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42572-B62D-4BE7-8FAC-BFAB944AA2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– writing learning objectives, add recognize to top of last column, reconsider to last column. Last box would be evaluate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0F189-122F-4D53-87CD-C4C14DF1B41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</a:t>
            </a:r>
            <a:r>
              <a:rPr lang="en-US" baseline="0" dirty="0" smtClean="0"/>
              <a:t> on what </a:t>
            </a:r>
            <a:r>
              <a:rPr lang="en-US" baseline="0" smtClean="0"/>
              <a:t>you taught.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0F189-122F-4D53-87CD-C4C14DF1B41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0F189-122F-4D53-87CD-C4C14DF1B41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RU_Cov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RU_SIG_ST_PMS186_100K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352425"/>
            <a:ext cx="28321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585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DB0B4-50D6-4CC4-9CF9-84EA61273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DB0B4-50D6-4CC4-9CF9-84EA61273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DB0B4-50D6-4CC4-9CF9-84EA61273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DB0B4-50D6-4CC4-9CF9-84EA61273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DB0B4-50D6-4CC4-9CF9-84EA61273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DB0B4-50D6-4CC4-9CF9-84EA61273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DB0B4-50D6-4CC4-9CF9-84EA61273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DB0B4-50D6-4CC4-9CF9-84EA61273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5547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DB0B4-50D6-4CC4-9CF9-84EA61273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DB0B4-50D6-4CC4-9CF9-84EA61273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RU_ppt_top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RU_LOGOTYPE_PMS186.eps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42875"/>
            <a:ext cx="143033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cs typeface="Geneva" charset="0"/>
              </a:defRPr>
            </a:lvl1pPr>
          </a:lstStyle>
          <a:p>
            <a:fld id="{FAADB0B4-50D6-4CC4-9CF9-84EA61273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86366"/>
            <a:ext cx="4953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5F5F5F"/>
                </a:solidFill>
              </a:rPr>
              <a:t>New Jersey</a:t>
            </a:r>
            <a:r>
              <a:rPr lang="en-US" sz="1400" baseline="0" dirty="0" smtClean="0">
                <a:solidFill>
                  <a:srgbClr val="5F5F5F"/>
                </a:solidFill>
              </a:rPr>
              <a:t> Medical School – Office of Education</a:t>
            </a:r>
            <a:endParaRPr lang="en-US" sz="1400" dirty="0" smtClean="0">
              <a:solidFill>
                <a:srgbClr val="5F5F5F"/>
              </a:solidFill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 smtClean="0">
              <a:solidFill>
                <a:schemeClr val="bg1"/>
              </a:solidFill>
            </a:endParaRPr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3053171" y="125413"/>
            <a:ext cx="56701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b="1" dirty="0" smtClean="0"/>
              <a:t>How to Become a Successful Core Preceptor</a:t>
            </a:r>
            <a:endParaRPr lang="en-US" sz="20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jms.umdnj.edu/it@njms/index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962400"/>
            <a:ext cx="8077200" cy="2362200"/>
          </a:xfrm>
        </p:spPr>
        <p:txBody>
          <a:bodyPr anchor="ctr">
            <a:normAutofit fontScale="25000" lnSpcReduction="20000"/>
          </a:bodyPr>
          <a:lstStyle/>
          <a:p>
            <a:r>
              <a:rPr lang="en-US" sz="8000" dirty="0"/>
              <a:t>Dr. Richard N. Feinberg</a:t>
            </a:r>
          </a:p>
          <a:p>
            <a:r>
              <a:rPr lang="en-US" sz="8000" dirty="0" smtClean="0"/>
              <a:t>Assistant </a:t>
            </a:r>
            <a:r>
              <a:rPr lang="en-US" sz="8000" dirty="0"/>
              <a:t>Dean for Basic Science Education and Faculty Development</a:t>
            </a:r>
          </a:p>
          <a:p>
            <a:r>
              <a:rPr lang="en-US" sz="8000" dirty="0" smtClean="0"/>
              <a:t>New </a:t>
            </a:r>
            <a:r>
              <a:rPr lang="en-US" sz="8000" dirty="0"/>
              <a:t>Jersey Medical School</a:t>
            </a:r>
          </a:p>
          <a:p>
            <a:r>
              <a:rPr lang="en-US" sz="8000" dirty="0" smtClean="0"/>
              <a:t>Associate </a:t>
            </a:r>
            <a:r>
              <a:rPr lang="en-US" sz="8000" dirty="0"/>
              <a:t>Professor of Ophthalmology</a:t>
            </a:r>
          </a:p>
          <a:p>
            <a:r>
              <a:rPr lang="en-US" sz="8000" dirty="0" smtClean="0"/>
              <a:t>(</a:t>
            </a:r>
            <a:r>
              <a:rPr lang="en-US" sz="8000" dirty="0"/>
              <a:t>973) 972-5405</a:t>
            </a:r>
            <a:br>
              <a:rPr lang="en-US" sz="8000" dirty="0"/>
            </a:br>
            <a:r>
              <a:rPr lang="en-US" sz="8000" dirty="0"/>
              <a:t>feinberg@njms.rutgers.edu</a:t>
            </a:r>
          </a:p>
          <a:p>
            <a:endParaRPr lang="en-US" sz="40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How to Become a Successful Core Preceptor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0452" y="784910"/>
            <a:ext cx="6503096" cy="41680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81000" y="5105400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Words to Avoid When Writing Learning Objectives: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81000" y="5498068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Know •  Learn •  Increase •  Become •  Understand •  Appreciate •  Improve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685800"/>
            <a:ext cx="8229600" cy="914400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b="1" dirty="0" smtClean="0"/>
              <a:t>Use Objectives to Align Content with Exams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828801"/>
            <a:ext cx="8534401" cy="4648200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dirty="0" smtClean="0"/>
              <a:t>Content                                                   Exams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000" dirty="0" smtClean="0"/>
              <a:t>Objectives</a:t>
            </a:r>
            <a:r>
              <a:rPr lang="en-US" sz="42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Define, Describe, Distinguish,                                                                                  Compare and Contrast, List, Explain, Etc.</a:t>
            </a:r>
            <a:endParaRPr lang="en-US" sz="1800" dirty="0"/>
          </a:p>
        </p:txBody>
      </p:sp>
      <p:sp>
        <p:nvSpPr>
          <p:cNvPr id="5" name="Left-Right Arrow 4"/>
          <p:cNvSpPr/>
          <p:nvPr/>
        </p:nvSpPr>
        <p:spPr>
          <a:xfrm>
            <a:off x="1766751" y="1828800"/>
            <a:ext cx="5100136" cy="493642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scan0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2269" y="2423729"/>
            <a:ext cx="2514600" cy="39008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Left-Right Arrow 6"/>
          <p:cNvSpPr/>
          <p:nvPr/>
        </p:nvSpPr>
        <p:spPr>
          <a:xfrm>
            <a:off x="2057400" y="5034648"/>
            <a:ext cx="3657600" cy="527952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399" y="2465810"/>
            <a:ext cx="3210931" cy="24079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6717030" y="2526030"/>
            <a:ext cx="213360" cy="64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22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8038"/>
          </a:xfrm>
        </p:spPr>
        <p:txBody>
          <a:bodyPr>
            <a:normAutofit/>
          </a:bodyPr>
          <a:lstStyle/>
          <a:p>
            <a:r>
              <a:rPr lang="en-US" b="1" dirty="0" smtClean="0"/>
              <a:t>Recipe for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Setting</a:t>
            </a:r>
            <a:r>
              <a:rPr lang="en-US" dirty="0" smtClean="0"/>
              <a:t> – Comfortable and private</a:t>
            </a:r>
          </a:p>
          <a:p>
            <a:r>
              <a:rPr lang="en-US" b="1" dirty="0" smtClean="0"/>
              <a:t>Portion size </a:t>
            </a:r>
            <a:r>
              <a:rPr lang="en-US" dirty="0" smtClean="0"/>
              <a:t>– two or three (adjust to taste)</a:t>
            </a:r>
          </a:p>
          <a:p>
            <a:r>
              <a:rPr lang="en-US" b="1" dirty="0" smtClean="0"/>
              <a:t>Measurements</a:t>
            </a:r>
            <a:r>
              <a:rPr lang="en-US" dirty="0" smtClean="0"/>
              <a:t> - Give accurate and clear feedback about particular behaviors</a:t>
            </a:r>
          </a:p>
          <a:p>
            <a:r>
              <a:rPr lang="en-US" b="1" dirty="0" smtClean="0"/>
              <a:t>Results</a:t>
            </a:r>
            <a:r>
              <a:rPr lang="en-US" dirty="0" smtClean="0"/>
              <a:t> - The goal of feedback is to improve performance - narrow the gap between actual and desired performance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b="1" dirty="0" smtClean="0"/>
              <a:t>Sufficient, Timely,  Regular,  Relevant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11894"/>
            <a:ext cx="8534400" cy="5842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20344298">
            <a:off x="2949600" y="2644170"/>
            <a:ext cx="324479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DDDDD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LCME</a:t>
            </a:r>
            <a:endParaRPr lang="en-US" sz="9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DDDDDD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b="1" dirty="0" smtClean="0"/>
              <a:t>NJMS Curriculum Goals</a:t>
            </a:r>
            <a:endParaRPr 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33500"/>
            <a:ext cx="8229600" cy="4191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Mastery of clinical knowledge with basic sciences integration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Excellence in clinical skills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Excellence in professionalism and humanism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Commitment to the health of the community and appreciation of social and cultural diversity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Dedication to lifelong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Development of effective education and communication skills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0400" y="5486400"/>
            <a:ext cx="5943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http://njms.rutgers.edu/education/office_education/curriculum/index.cfm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Pedagogy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Passive</a:t>
            </a:r>
          </a:p>
          <a:p>
            <a:r>
              <a:rPr lang="en-US" sz="2400" dirty="0" smtClean="0"/>
              <a:t>Lecture</a:t>
            </a:r>
          </a:p>
          <a:p>
            <a:r>
              <a:rPr lang="en-US" sz="2400" dirty="0" smtClean="0"/>
              <a:t>Podcasts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Active (Role as a Facilitator)</a:t>
            </a:r>
          </a:p>
          <a:p>
            <a:r>
              <a:rPr lang="en-US" sz="2400" dirty="0" smtClean="0"/>
              <a:t>Small Group Activities</a:t>
            </a:r>
          </a:p>
          <a:p>
            <a:pPr lvl="1"/>
            <a:r>
              <a:rPr lang="en-US" dirty="0" smtClean="0"/>
              <a:t>Team-Based Learning</a:t>
            </a:r>
          </a:p>
          <a:p>
            <a:pPr lvl="1"/>
            <a:r>
              <a:rPr lang="en-US" dirty="0" smtClean="0"/>
              <a:t>Case-Based Learning</a:t>
            </a:r>
          </a:p>
          <a:p>
            <a:pPr lvl="1"/>
            <a:r>
              <a:rPr lang="en-US" dirty="0" smtClean="0"/>
              <a:t>Problem-Based Learning</a:t>
            </a:r>
          </a:p>
          <a:p>
            <a:pPr lvl="1"/>
            <a:r>
              <a:rPr lang="en-US" dirty="0" smtClean="0"/>
              <a:t>Discussion Groups</a:t>
            </a:r>
          </a:p>
          <a:p>
            <a:pPr lvl="1"/>
            <a:r>
              <a:rPr lang="en-US" dirty="0" smtClean="0"/>
              <a:t>Laboratories</a:t>
            </a:r>
          </a:p>
          <a:p>
            <a:pPr lvl="1"/>
            <a:r>
              <a:rPr lang="en-US" dirty="0" smtClean="0"/>
              <a:t>Bedside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1949837802045456413clipboard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795810"/>
            <a:ext cx="6019800" cy="534258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364574" y="1662695"/>
            <a:ext cx="23027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 dirty="0" smtClean="0"/>
              <a:t>Lecture Checklist</a:t>
            </a:r>
            <a:endParaRPr lang="en-US" sz="2000" u="sng" dirty="0"/>
          </a:p>
        </p:txBody>
      </p:sp>
      <p:sp>
        <p:nvSpPr>
          <p:cNvPr id="5" name="Rectangle 4"/>
          <p:cNvSpPr/>
          <p:nvPr/>
        </p:nvSpPr>
        <p:spPr>
          <a:xfrm>
            <a:off x="1981200" y="2374493"/>
            <a:ext cx="51054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1. Know your audience</a:t>
            </a:r>
          </a:p>
          <a:p>
            <a:pPr>
              <a:spcBef>
                <a:spcPct val="50000"/>
              </a:spcBef>
            </a:pPr>
            <a:r>
              <a:rPr lang="en-US" sz="1600" dirty="0" smtClean="0"/>
              <a:t>2. Know the time frame</a:t>
            </a:r>
          </a:p>
          <a:p>
            <a:pPr>
              <a:spcBef>
                <a:spcPct val="50000"/>
              </a:spcBef>
            </a:pPr>
            <a:r>
              <a:rPr lang="en-US" sz="1600" dirty="0" smtClean="0"/>
              <a:t>3. Organize the content</a:t>
            </a:r>
          </a:p>
          <a:p>
            <a:pPr>
              <a:spcBef>
                <a:spcPct val="50000"/>
              </a:spcBef>
            </a:pPr>
            <a:r>
              <a:rPr lang="en-US" sz="1600" dirty="0" smtClean="0"/>
              <a:t>4. Select a manageable  number  of objectives</a:t>
            </a:r>
          </a:p>
          <a:p>
            <a:pPr>
              <a:spcBef>
                <a:spcPct val="50000"/>
              </a:spcBef>
            </a:pPr>
            <a:r>
              <a:rPr lang="en-US" sz="1600" dirty="0" smtClean="0"/>
              <a:t>5. Choose appropriate images to illustrate the topic</a:t>
            </a:r>
          </a:p>
          <a:p>
            <a:pPr>
              <a:spcBef>
                <a:spcPct val="50000"/>
              </a:spcBef>
            </a:pPr>
            <a:r>
              <a:rPr lang="en-US" sz="1600" dirty="0" smtClean="0"/>
              <a:t>6. Tell a story – Introduce, develop and summarize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Get Involved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 students already know?</a:t>
            </a:r>
          </a:p>
          <a:p>
            <a:r>
              <a:rPr lang="en-US" dirty="0" smtClean="0"/>
              <a:t>What will they be learning next?</a:t>
            </a:r>
          </a:p>
          <a:p>
            <a:r>
              <a:rPr lang="en-US" dirty="0" smtClean="0"/>
              <a:t>What types of questions should I write?</a:t>
            </a:r>
          </a:p>
          <a:p>
            <a:r>
              <a:rPr lang="en-US" dirty="0" smtClean="0"/>
              <a:t>How available do you need to be to help students?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Steps in Teacher Development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 a mentor</a:t>
            </a:r>
          </a:p>
          <a:p>
            <a:r>
              <a:rPr lang="en-US" dirty="0" smtClean="0"/>
              <a:t>Learn from a good teacher</a:t>
            </a:r>
          </a:p>
          <a:p>
            <a:r>
              <a:rPr lang="en-US" dirty="0" smtClean="0"/>
              <a:t>Prepare and Practice</a:t>
            </a:r>
          </a:p>
          <a:p>
            <a:r>
              <a:rPr lang="en-US" dirty="0" smtClean="0"/>
              <a:t>Create a Teaching Portfolio</a:t>
            </a:r>
          </a:p>
          <a:p>
            <a:r>
              <a:rPr lang="en-US" dirty="0" smtClean="0"/>
              <a:t>Ask for Feedback (student evaluations)</a:t>
            </a:r>
          </a:p>
          <a:p>
            <a:pPr>
              <a:buNone/>
            </a:pPr>
            <a:r>
              <a:rPr lang="en-US" sz="3000" b="1" dirty="0" smtClean="0"/>
              <a:t>Resources</a:t>
            </a:r>
          </a:p>
          <a:p>
            <a:r>
              <a:rPr lang="en-US" dirty="0" smtClean="0"/>
              <a:t>Course and Clerkship Directors</a:t>
            </a:r>
          </a:p>
          <a:p>
            <a:r>
              <a:rPr lang="en-US" dirty="0" smtClean="0"/>
              <a:t>Members of the Master Educators‘ Guild</a:t>
            </a:r>
          </a:p>
          <a:p>
            <a:r>
              <a:rPr lang="en-US" dirty="0" smtClean="0"/>
              <a:t>Office of Education</a:t>
            </a:r>
          </a:p>
          <a:p>
            <a:r>
              <a:rPr lang="en-US" dirty="0" smtClean="0"/>
              <a:t>Faculty Development Programs</a:t>
            </a:r>
          </a:p>
          <a:p>
            <a:r>
              <a:rPr lang="en-US" dirty="0" smtClean="0"/>
              <a:t>Assistance with Educational Technology contact: </a:t>
            </a:r>
            <a:r>
              <a:rPr lang="en-US" dirty="0" smtClean="0">
                <a:hlinkClick r:id="rId3"/>
              </a:rPr>
              <a:t>http://njms.rutgers.edu/it@njms/index.htm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2690336"/>
            <a:ext cx="6934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Get a commitment </a:t>
            </a:r>
          </a:p>
          <a:p>
            <a:r>
              <a:rPr lang="en-US" sz="3600" dirty="0" smtClean="0"/>
              <a:t>Probe for supporting evidence </a:t>
            </a:r>
          </a:p>
          <a:p>
            <a:r>
              <a:rPr lang="en-US" sz="3600" dirty="0" smtClean="0"/>
              <a:t>Teach general rules </a:t>
            </a:r>
          </a:p>
          <a:p>
            <a:r>
              <a:rPr lang="en-US" sz="3600" dirty="0" smtClean="0"/>
              <a:t>Reinforce what was done right </a:t>
            </a:r>
          </a:p>
          <a:p>
            <a:r>
              <a:rPr lang="en-US" sz="3600" dirty="0" smtClean="0"/>
              <a:t>Correct mistakes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810074" y="1219200"/>
            <a:ext cx="55146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One Minute Preceptor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9196" y="1634489"/>
            <a:ext cx="844000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b="1" dirty="0" smtClean="0"/>
              <a:t>Get a commitment</a:t>
            </a:r>
            <a:br>
              <a:rPr lang="en-US" sz="2200" b="1" dirty="0" smtClean="0"/>
            </a:br>
            <a:r>
              <a:rPr lang="en-US" sz="2200" dirty="0" smtClean="0"/>
              <a:t>“What do you think is most likely behind this man’s delirium?”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smtClean="0"/>
              <a:t>Probe for supporting evidence</a:t>
            </a:r>
            <a:br>
              <a:rPr lang="en-US" sz="2200" b="1" dirty="0" smtClean="0"/>
            </a:br>
            <a:r>
              <a:rPr lang="en-US" sz="2200" dirty="0" smtClean="0"/>
              <a:t>“Did you consider any alternative diagnoses? What makes you favor pneumonia?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smtClean="0"/>
              <a:t>Teach general rules</a:t>
            </a:r>
            <a:br>
              <a:rPr lang="en-US" sz="2200" b="1" dirty="0" smtClean="0"/>
            </a:br>
            <a:r>
              <a:rPr lang="en-US" sz="2200" dirty="0" smtClean="0"/>
              <a:t>“Consider the possibility of a urinary tract infection in any elderly person with delirium.”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smtClean="0"/>
              <a:t>Reinforce what was done right</a:t>
            </a:r>
            <a:br>
              <a:rPr lang="en-US" sz="2200" b="1" dirty="0" smtClean="0"/>
            </a:br>
            <a:r>
              <a:rPr lang="en-US" sz="2200" dirty="0" smtClean="0"/>
              <a:t>“You were right to do a head-to-toe examination to evaluate delirium.”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smtClean="0"/>
              <a:t>Correct mistakes</a:t>
            </a:r>
            <a:br>
              <a:rPr lang="en-US" sz="2200" b="1" dirty="0" smtClean="0"/>
            </a:br>
            <a:r>
              <a:rPr lang="en-US" sz="2200" dirty="0" smtClean="0"/>
              <a:t>“Those fine crackles in the chest are more suggestive of heart failure than of pneumonia.”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066800"/>
            <a:ext cx="567815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/>
              <a:t>Use the One Minute Preceptor</a:t>
            </a:r>
            <a:endParaRPr lang="en-US" sz="30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RU_Template_White_Arial_B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Rutgers</Template>
  <TotalTime>2171</TotalTime>
  <Words>519</Words>
  <Application>Microsoft Office PowerPoint</Application>
  <PresentationFormat>On-screen Show (4:3)</PresentationFormat>
  <Paragraphs>98</Paragraphs>
  <Slides>12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RU_Template_White_Arial_B</vt:lpstr>
      <vt:lpstr>How to Become a Successful Core Preceptor</vt:lpstr>
      <vt:lpstr>Slide 2</vt:lpstr>
      <vt:lpstr>NJMS Curriculum Goals</vt:lpstr>
      <vt:lpstr>Pedagogy</vt:lpstr>
      <vt:lpstr>Slide 5</vt:lpstr>
      <vt:lpstr>Get Involved</vt:lpstr>
      <vt:lpstr>Steps in Teacher Development</vt:lpstr>
      <vt:lpstr>Slide 8</vt:lpstr>
      <vt:lpstr>Slide 9</vt:lpstr>
      <vt:lpstr>Slide 10</vt:lpstr>
      <vt:lpstr>Use Objectives to Align Content with Exams</vt:lpstr>
      <vt:lpstr>Recipe for Feedback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a Successful Medical Educator</dc:title>
  <dc:creator>feinberg</dc:creator>
  <cp:lastModifiedBy>feinberg</cp:lastModifiedBy>
  <cp:revision>206</cp:revision>
  <dcterms:created xsi:type="dcterms:W3CDTF">2012-01-19T22:09:26Z</dcterms:created>
  <dcterms:modified xsi:type="dcterms:W3CDTF">2013-07-09T13:36:55Z</dcterms:modified>
</cp:coreProperties>
</file>