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0026"/>
    <a:srgbClr val="C0C0C0"/>
    <a:srgbClr val="99CC00"/>
    <a:srgbClr val="3399FF"/>
    <a:srgbClr val="6699FF"/>
    <a:srgbClr val="FF9933"/>
    <a:srgbClr val="99CCFF"/>
    <a:srgbClr val="003399"/>
    <a:srgbClr val="333399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686" autoAdjust="0"/>
  </p:normalViewPr>
  <p:slideViewPr>
    <p:cSldViewPr snapToGrid="0"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23140-FB7D-4832-9A41-E846B398AC73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25DD1-41B4-49E1-B59F-ECC389689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9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to NJMS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42572-B62D-4BE7-8FAC-BFAB944AA2C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0F189-122F-4D53-87CD-C4C14DF1B41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Teaching is an Art Form – it requires craft , sensitivity, creativity and intelligence. There are many ways to be successful, however, there are well documented Best Practices for success. Each of you will develop your own style.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42572-B62D-4BE7-8FAC-BFAB944AA2C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a result of feedback from Dr. </a:t>
            </a:r>
            <a:r>
              <a:rPr lang="en-US" dirty="0" err="1" smtClean="0"/>
              <a:t>Oleske</a:t>
            </a:r>
            <a:r>
              <a:rPr lang="en-US" dirty="0" smtClean="0"/>
              <a:t> - Move tell a story to last, 5 becomes 4 and 6 becomes 5. Clinical cases,</a:t>
            </a:r>
            <a:r>
              <a:rPr lang="en-US" baseline="0" dirty="0" smtClean="0"/>
              <a:t> </a:t>
            </a:r>
            <a:r>
              <a:rPr lang="en-US" dirty="0" smtClean="0"/>
              <a:t>images – Make the presentation visually interesting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0F189-122F-4D53-87CD-C4C14DF1B41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 nothing for first bullet,.</a:t>
            </a:r>
            <a:r>
              <a:rPr lang="en-US" baseline="0" dirty="0" smtClean="0"/>
              <a:t> Last one can be </a:t>
            </a:r>
            <a:r>
              <a:rPr lang="en-US" baseline="0" dirty="0" err="1" smtClean="0"/>
              <a:t>foolow</a:t>
            </a:r>
            <a:r>
              <a:rPr lang="en-US" baseline="0" dirty="0" smtClean="0"/>
              <a:t> up </a:t>
            </a:r>
            <a:r>
              <a:rPr lang="en-US" baseline="0" dirty="0" err="1" smtClean="0"/>
              <a:t>becasiue</a:t>
            </a:r>
            <a:r>
              <a:rPr lang="en-US" baseline="0" dirty="0" smtClean="0"/>
              <a:t> teaching </a:t>
            </a:r>
            <a:r>
              <a:rPr lang="en-US" baseline="0" dirty="0" err="1" smtClean="0"/>
              <a:t>gos</a:t>
            </a:r>
            <a:r>
              <a:rPr lang="en-US" baseline="0" dirty="0" smtClean="0"/>
              <a:t> on in many places.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0F189-122F-4D53-87CD-C4C14DF1B41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Prepare and practice on same line.</a:t>
            </a:r>
            <a:r>
              <a:rPr lang="en-US" baseline="0" dirty="0" smtClean="0"/>
              <a:t> Ask for feedback and modify based on that feedback.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0F189-122F-4D53-87CD-C4C14DF1B41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advantage of every teaching moment- carpe diem (seize the moment)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0F189-122F-4D53-87CD-C4C14DF1B41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42572-B62D-4BE7-8FAC-BFAB944AA2C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– writing learning objectives, add recognize to top of last column, reconsider to last column. Last box would be evaluate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0F189-122F-4D53-87CD-C4C14DF1B41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</a:t>
            </a:r>
            <a:r>
              <a:rPr lang="en-US" baseline="0" dirty="0" smtClean="0"/>
              <a:t> on what </a:t>
            </a:r>
            <a:r>
              <a:rPr lang="en-US" baseline="0" smtClean="0"/>
              <a:t>you taught.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0F189-122F-4D53-87CD-C4C14DF1B41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1000"/>
            <a:ext cx="2832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4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52982-8340-8A4F-A9F6-1B8CEF9A4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6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5970E-5AA9-174B-BD7E-0085A2986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5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3AB8E-5E72-194F-9F9C-D0D776FCF1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1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9322C-9501-4A4C-A75D-759515DC2B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4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90BD7-7B7E-8948-AEA1-71800BCA61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6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E5A43-566A-314E-B8C5-431A5A49D8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8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A56DD-D257-924B-A243-CBD88B0CD8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77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62165" y="5911737"/>
            <a:ext cx="2135392" cy="811791"/>
          </a:xfrm>
          <a:ln/>
        </p:spPr>
        <p:txBody>
          <a:bodyPr/>
          <a:lstStyle>
            <a:lvl1pPr>
              <a:defRPr/>
            </a:lvl1pPr>
          </a:lstStyle>
          <a:p>
            <a:fld id="{636F5F44-CEE0-0B4E-B044-D115E9C295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38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E73113-9999-DC45-BA63-35DAF5721A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D43A7-9071-D94C-AE06-04B7319B1B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F5F5F"/>
                </a:solidFill>
              </a:defRPr>
            </a:lvl1pPr>
          </a:lstStyle>
          <a:p>
            <a:fld id="{DC0FFF55-7169-C844-94E0-C20398CDFA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57200" y="6248400"/>
            <a:ext cx="33542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dirty="0" smtClean="0">
                <a:solidFill>
                  <a:srgbClr val="5F5F5F"/>
                </a:solidFill>
              </a:rPr>
              <a:t>New Jersey Medical School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4876800" y="98425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sz="2000" smtClean="0">
              <a:solidFill>
                <a:schemeClr val="bg1"/>
              </a:solidFill>
            </a:endParaRPr>
          </a:p>
        </p:txBody>
      </p:sp>
      <p:pic>
        <p:nvPicPr>
          <p:cNvPr id="1033" name="Picture 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44463"/>
            <a:ext cx="14414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ヒラギノ角ゴ Pro W3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ヒラギノ角ゴ Pro W3" charset="0"/>
          <a:cs typeface="Genev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Geneva" charset="0"/>
          <a:cs typeface="Geneva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Geneva" charset="0"/>
          <a:cs typeface="Geneva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Geneva" charset="0"/>
          <a:cs typeface="Geneva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  <a:ea typeface="Geneva" charset="0"/>
          <a:cs typeface="Genev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How to Become a Successful Core Preceptor</a:t>
            </a:r>
            <a:endParaRPr lang="en-US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76600"/>
            <a:ext cx="8077200" cy="2362200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Richard Feinberg, Ph.D.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Assistant Dean for Basic Science Education and Faculty Development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Rutgers New Jersey Medical School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Member, Master Educators’ Guild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MSB C-642B                                2-5405               feinberg@njms.rutgers.edu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685800" y="31242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3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325" y="304800"/>
            <a:ext cx="7252171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09600" y="51054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Words to Avoid When Writing Learning Objectives: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33400" y="5498068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Know •  Learn •  Increase •  Become •  Understand •  Appreciate •  Improve</a:t>
            </a:r>
          </a:p>
        </p:txBody>
      </p:sp>
    </p:spTree>
    <p:extLst>
      <p:ext uri="{BB962C8B-B14F-4D97-AF65-F5344CB8AC3E}">
        <p14:creationId xmlns:p14="http://schemas.microsoft.com/office/powerpoint/2010/main" val="22373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b="1" dirty="0" smtClean="0"/>
              <a:t>Use Objectives to Align Content with Exams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648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200" dirty="0" smtClean="0"/>
              <a:t>Content</a:t>
            </a:r>
            <a:r>
              <a:rPr lang="en-US" dirty="0" smtClean="0"/>
              <a:t>                                                          </a:t>
            </a:r>
            <a:r>
              <a:rPr lang="en-US" sz="4200" dirty="0" smtClean="0"/>
              <a:t>Exams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200" dirty="0" smtClean="0"/>
              <a:t>Objectives </a:t>
            </a:r>
          </a:p>
          <a:p>
            <a:pPr>
              <a:buNone/>
            </a:pPr>
            <a:r>
              <a:rPr lang="en-US" sz="1800" dirty="0" smtClean="0"/>
              <a:t>	Define, Describe, Distinguish,                                                                                       Compare and Contrast, List, Explain, Etc.</a:t>
            </a:r>
            <a:endParaRPr lang="en-US" sz="1800" dirty="0"/>
          </a:p>
        </p:txBody>
      </p:sp>
      <p:sp>
        <p:nvSpPr>
          <p:cNvPr id="5" name="Left-Right Arrow 4"/>
          <p:cNvSpPr/>
          <p:nvPr/>
        </p:nvSpPr>
        <p:spPr>
          <a:xfrm>
            <a:off x="2286000" y="1869948"/>
            <a:ext cx="3962400" cy="332232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scan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305521"/>
            <a:ext cx="2590800" cy="40190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Left-Right Arrow 6"/>
          <p:cNvSpPr/>
          <p:nvPr/>
        </p:nvSpPr>
        <p:spPr>
          <a:xfrm>
            <a:off x="2819400" y="5225148"/>
            <a:ext cx="2971800" cy="381000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" y="2362200"/>
            <a:ext cx="3210931" cy="2407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46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Recipe for Feedback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Setting</a:t>
            </a:r>
            <a:r>
              <a:rPr lang="en-US" dirty="0" smtClean="0">
                <a:latin typeface="Calibri" pitchFamily="34" charset="0"/>
              </a:rPr>
              <a:t> – Comfortable and private</a:t>
            </a:r>
          </a:p>
          <a:p>
            <a:r>
              <a:rPr lang="en-US" b="1" dirty="0" smtClean="0">
                <a:latin typeface="Calibri" pitchFamily="34" charset="0"/>
              </a:rPr>
              <a:t>Portion size </a:t>
            </a:r>
            <a:r>
              <a:rPr lang="en-US" dirty="0" smtClean="0">
                <a:latin typeface="Calibri" pitchFamily="34" charset="0"/>
              </a:rPr>
              <a:t>– two or three (adjust to taste)</a:t>
            </a:r>
          </a:p>
          <a:p>
            <a:r>
              <a:rPr lang="en-US" b="1" dirty="0" smtClean="0">
                <a:latin typeface="Calibri" pitchFamily="34" charset="0"/>
              </a:rPr>
              <a:t>Measurements</a:t>
            </a:r>
            <a:r>
              <a:rPr lang="en-US" dirty="0" smtClean="0">
                <a:latin typeface="Calibri" pitchFamily="34" charset="0"/>
              </a:rPr>
              <a:t> - Give accurate and clear feedback about particular behaviors</a:t>
            </a:r>
          </a:p>
          <a:p>
            <a:r>
              <a:rPr lang="en-US" b="1" dirty="0" smtClean="0">
                <a:latin typeface="Calibri" pitchFamily="34" charset="0"/>
              </a:rPr>
              <a:t>Results</a:t>
            </a:r>
            <a:r>
              <a:rPr lang="en-US" dirty="0" smtClean="0">
                <a:latin typeface="Calibri" pitchFamily="34" charset="0"/>
              </a:rPr>
              <a:t> - The goal of feedback is to improve performance - narrow the gap between actual and desired performance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/>
              <a:t>Sufficient, Timely,  Regular,  Relevant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einberg\Documents\Office of Education\NJMS Curriculum w T3 revised 2 9 11 (2).jpg"/>
          <p:cNvPicPr>
            <a:picLocks noChangeAspect="1" noChangeArrowheads="1"/>
          </p:cNvPicPr>
          <p:nvPr/>
        </p:nvPicPr>
        <p:blipFill>
          <a:blip r:embed="rId4" cstate="print"/>
          <a:srcRect l="6413" t="8019" r="6171" b="5250"/>
          <a:stretch>
            <a:fillRect/>
          </a:stretch>
        </p:blipFill>
        <p:spPr bwMode="auto">
          <a:xfrm>
            <a:off x="214286" y="1085218"/>
            <a:ext cx="6872843" cy="54102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6" name="Isosceles Triangle 5"/>
          <p:cNvSpPr/>
          <p:nvPr/>
        </p:nvSpPr>
        <p:spPr>
          <a:xfrm>
            <a:off x="2854035" y="3172692"/>
            <a:ext cx="45719" cy="762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2757061" y="3144981"/>
            <a:ext cx="83124" cy="124692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98599" y="900552"/>
            <a:ext cx="370421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NJMS CURRICULUM AT A  GLANCE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67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0344298">
            <a:off x="2949600" y="3084195"/>
            <a:ext cx="32447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DDDDDD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LCME</a:t>
            </a:r>
            <a:endParaRPr lang="en-US" sz="9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DDDDDD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NJMS Curriculum Goals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52600"/>
            <a:ext cx="8229600" cy="4191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Mastery of clinical knowledge with basic sciences integration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Excellence in clinical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Excellence in professionalism and humanism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Commitment to the health of the community and appreciation of social and cultural diversity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Dedication to lifelong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Development of effective education and communication skills   </a:t>
            </a:r>
          </a:p>
        </p:txBody>
      </p:sp>
    </p:spTree>
    <p:extLst>
      <p:ext uri="{BB962C8B-B14F-4D97-AF65-F5344CB8AC3E}">
        <p14:creationId xmlns:p14="http://schemas.microsoft.com/office/powerpoint/2010/main" val="423383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Pedagogy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Passive</a:t>
            </a:r>
          </a:p>
          <a:p>
            <a:r>
              <a:rPr lang="en-US" dirty="0" smtClean="0"/>
              <a:t>Lecture</a:t>
            </a:r>
          </a:p>
          <a:p>
            <a:r>
              <a:rPr lang="en-US" dirty="0" smtClean="0"/>
              <a:t>Podcasts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Active (Role as a Facilitator)</a:t>
            </a:r>
          </a:p>
          <a:p>
            <a:r>
              <a:rPr lang="en-US" dirty="0" smtClean="0"/>
              <a:t>Small Group Activities</a:t>
            </a:r>
          </a:p>
          <a:p>
            <a:pPr lvl="1"/>
            <a:r>
              <a:rPr lang="en-US" dirty="0" smtClean="0"/>
              <a:t>Team-Based Learning</a:t>
            </a:r>
          </a:p>
          <a:p>
            <a:pPr lvl="1"/>
            <a:r>
              <a:rPr lang="en-US" dirty="0" smtClean="0"/>
              <a:t>Case-Based Learning</a:t>
            </a:r>
          </a:p>
          <a:p>
            <a:pPr lvl="1"/>
            <a:r>
              <a:rPr lang="en-US" dirty="0" smtClean="0"/>
              <a:t>Problem-Based Learning</a:t>
            </a:r>
          </a:p>
          <a:p>
            <a:pPr lvl="1"/>
            <a:r>
              <a:rPr lang="en-US" dirty="0" smtClean="0"/>
              <a:t>Discussion Groups</a:t>
            </a:r>
          </a:p>
          <a:p>
            <a:pPr lvl="1"/>
            <a:r>
              <a:rPr lang="en-US" dirty="0" smtClean="0"/>
              <a:t>Laboratories</a:t>
            </a:r>
          </a:p>
          <a:p>
            <a:pPr lvl="1"/>
            <a:r>
              <a:rPr lang="en-US" dirty="0" smtClean="0"/>
              <a:t>Bedside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949837802045456413clipboard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9915" y="304800"/>
            <a:ext cx="4315954" cy="6324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594809" y="1219200"/>
            <a:ext cx="2151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 smtClean="0"/>
              <a:t>Lecture Checklist</a:t>
            </a:r>
            <a:endParaRPr lang="en-US" sz="2000" u="sng" dirty="0"/>
          </a:p>
        </p:txBody>
      </p:sp>
      <p:sp>
        <p:nvSpPr>
          <p:cNvPr id="5" name="Rectangle 4"/>
          <p:cNvSpPr/>
          <p:nvPr/>
        </p:nvSpPr>
        <p:spPr>
          <a:xfrm>
            <a:off x="2819400" y="1790090"/>
            <a:ext cx="35814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1. Know your audience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2. Know the time frame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3. Organize the content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4. Select a manageable  number  of objectives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5. Choose appropriate images to illustrate the topic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6. Tell a story – Introduce, develop and summarize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08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Get Involved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the students already know?</a:t>
            </a:r>
          </a:p>
          <a:p>
            <a:r>
              <a:rPr lang="en-US" dirty="0" smtClean="0"/>
              <a:t>What will they be learning next?</a:t>
            </a:r>
          </a:p>
          <a:p>
            <a:r>
              <a:rPr lang="en-US" dirty="0" smtClean="0"/>
              <a:t>What types of questions should I write?</a:t>
            </a:r>
          </a:p>
          <a:p>
            <a:r>
              <a:rPr lang="en-US" dirty="0" smtClean="0"/>
              <a:t>How available do you need to be to help students?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56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Steps in Teacher Development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Find a mentor</a:t>
            </a:r>
          </a:p>
          <a:p>
            <a:r>
              <a:rPr lang="en-US" dirty="0" smtClean="0"/>
              <a:t>Learn from a good teacher</a:t>
            </a:r>
          </a:p>
          <a:p>
            <a:r>
              <a:rPr lang="en-US" dirty="0" smtClean="0"/>
              <a:t>Prepare and Practice</a:t>
            </a:r>
          </a:p>
          <a:p>
            <a:r>
              <a:rPr lang="en-US" dirty="0" smtClean="0"/>
              <a:t>Create a Teaching Portfolio</a:t>
            </a:r>
          </a:p>
          <a:p>
            <a:r>
              <a:rPr lang="en-US" dirty="0" smtClean="0"/>
              <a:t>Ask for Feedback (student evaluations)</a:t>
            </a:r>
          </a:p>
          <a:p>
            <a:pPr>
              <a:buNone/>
            </a:pPr>
            <a:r>
              <a:rPr lang="en-US" sz="5200" dirty="0" smtClean="0"/>
              <a:t>Resources</a:t>
            </a:r>
          </a:p>
          <a:p>
            <a:r>
              <a:rPr lang="en-US" dirty="0" smtClean="0"/>
              <a:t>Course and Clerkship Directors</a:t>
            </a:r>
          </a:p>
          <a:p>
            <a:r>
              <a:rPr lang="en-US" dirty="0" smtClean="0"/>
              <a:t>Members of the Master Educators‘ Guild</a:t>
            </a:r>
          </a:p>
          <a:p>
            <a:r>
              <a:rPr lang="en-US" dirty="0" smtClean="0"/>
              <a:t>Office of Education</a:t>
            </a:r>
          </a:p>
          <a:p>
            <a:r>
              <a:rPr lang="en-US" dirty="0" smtClean="0"/>
              <a:t>Faculty Development Programs</a:t>
            </a:r>
          </a:p>
          <a:p>
            <a:r>
              <a:rPr lang="en-US" dirty="0" smtClean="0"/>
              <a:t>Assistance with Educational Technology contact: </a:t>
            </a:r>
            <a:r>
              <a:rPr lang="en-US" dirty="0"/>
              <a:t>http://it.njms.rutgers.edu/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690336"/>
            <a:ext cx="6934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Get a commitment </a:t>
            </a:r>
          </a:p>
          <a:p>
            <a:r>
              <a:rPr lang="en-US" sz="3600" dirty="0" smtClean="0"/>
              <a:t>Probe for supporting evidence </a:t>
            </a:r>
          </a:p>
          <a:p>
            <a:r>
              <a:rPr lang="en-US" sz="3600" dirty="0" smtClean="0"/>
              <a:t>Teach general rules </a:t>
            </a:r>
          </a:p>
          <a:p>
            <a:r>
              <a:rPr lang="en-US" sz="3600" dirty="0" smtClean="0"/>
              <a:t>Reinforce what was done right </a:t>
            </a:r>
          </a:p>
          <a:p>
            <a:r>
              <a:rPr lang="en-US" sz="3600" dirty="0" smtClean="0"/>
              <a:t>Correct mistakes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0074" y="1219200"/>
            <a:ext cx="5514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One Minute Preceptor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378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897082"/>
            <a:ext cx="8001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 smtClean="0"/>
              <a:t>Get a commitment</a:t>
            </a:r>
          </a:p>
          <a:p>
            <a:pPr>
              <a:buNone/>
            </a:pPr>
            <a:r>
              <a:rPr lang="en-US" sz="2000" dirty="0" smtClean="0"/>
              <a:t>“What do you think is most likely behind this man’s delirium?”</a:t>
            </a:r>
          </a:p>
          <a:p>
            <a:pPr>
              <a:buNone/>
            </a:pPr>
            <a:r>
              <a:rPr lang="en-US" sz="2000" b="1" dirty="0" smtClean="0"/>
              <a:t>Probe for supporting evidence</a:t>
            </a:r>
          </a:p>
          <a:p>
            <a:pPr>
              <a:buNone/>
            </a:pPr>
            <a:r>
              <a:rPr lang="en-US" sz="2000" dirty="0" smtClean="0"/>
              <a:t>“Did you consider any alternative diagnoses? What makes you favor pneumonia?</a:t>
            </a:r>
          </a:p>
          <a:p>
            <a:pPr>
              <a:buNone/>
            </a:pPr>
            <a:r>
              <a:rPr lang="en-US" sz="2000" b="1" dirty="0" smtClean="0"/>
              <a:t>Teach general rules</a:t>
            </a:r>
          </a:p>
          <a:p>
            <a:pPr>
              <a:buNone/>
            </a:pPr>
            <a:r>
              <a:rPr lang="en-US" sz="2000" dirty="0" smtClean="0"/>
              <a:t>“Consider the possibility of a urinary tract infection in any elderly person with delirium.”</a:t>
            </a:r>
          </a:p>
          <a:p>
            <a:pPr>
              <a:buNone/>
            </a:pPr>
            <a:r>
              <a:rPr lang="en-US" sz="2000" b="1" dirty="0" smtClean="0"/>
              <a:t>Reinforce what was done right</a:t>
            </a:r>
          </a:p>
          <a:p>
            <a:pPr>
              <a:buNone/>
            </a:pPr>
            <a:r>
              <a:rPr lang="en-US" sz="2000" dirty="0" smtClean="0"/>
              <a:t>“You were right to do a head-to-toe examination to evaluate delirium.”</a:t>
            </a:r>
          </a:p>
          <a:p>
            <a:pPr>
              <a:buNone/>
            </a:pPr>
            <a:r>
              <a:rPr lang="en-US" sz="2000" b="1" dirty="0" smtClean="0"/>
              <a:t>Correct mistakes</a:t>
            </a:r>
          </a:p>
          <a:p>
            <a:pPr>
              <a:buNone/>
            </a:pPr>
            <a:r>
              <a:rPr lang="en-US" sz="2000" dirty="0" smtClean="0"/>
              <a:t>“Those fine crackles in the chest are more suggestive of heart failure than of pneumonia.”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066800"/>
            <a:ext cx="7510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Use the One Minute Preceptor</a:t>
            </a: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040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ba0869b217ec3f4542e64b8834e856ff5559c"/>
  <p:tag name="ISPRING_RESOURCE_PATHS_HASH_2" val="1ba0869b217ec3f4542e64b8834e856ff5559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RU_Template_Red_Arial_B">
  <a:themeElements>
    <a:clrScheme name="RU_Template_Verdana_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_Template_Verdana_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_Template_Verdana_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RU_Template_Red_Arial_B</Template>
  <TotalTime>259</TotalTime>
  <Words>620</Words>
  <Application>Microsoft Office PowerPoint</Application>
  <PresentationFormat>On-screen Show (4:3)</PresentationFormat>
  <Paragraphs>107</Paragraphs>
  <Slides>12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RU_Template_Red_Arial_B</vt:lpstr>
      <vt:lpstr>How to Become a Successful Core Preceptor</vt:lpstr>
      <vt:lpstr>PowerPoint Presentation</vt:lpstr>
      <vt:lpstr>NJMS Curriculum Goals</vt:lpstr>
      <vt:lpstr>Pedagogy</vt:lpstr>
      <vt:lpstr>PowerPoint Presentation</vt:lpstr>
      <vt:lpstr>Get Involved</vt:lpstr>
      <vt:lpstr>Steps in Teacher Development</vt:lpstr>
      <vt:lpstr>PowerPoint Presentation</vt:lpstr>
      <vt:lpstr>PowerPoint Presentation</vt:lpstr>
      <vt:lpstr>PowerPoint Presentation</vt:lpstr>
      <vt:lpstr>Use Objectives to Align Content with Exams</vt:lpstr>
      <vt:lpstr>Recipe for Feedback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mosqueip</dc:creator>
  <cp:lastModifiedBy>Koltz, Elizabeth</cp:lastModifiedBy>
  <cp:revision>52</cp:revision>
  <dcterms:created xsi:type="dcterms:W3CDTF">2013-09-19T14:00:25Z</dcterms:created>
  <dcterms:modified xsi:type="dcterms:W3CDTF">2014-05-16T19:41:44Z</dcterms:modified>
</cp:coreProperties>
</file>