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70" r:id="rId2"/>
    <p:sldId id="269" r:id="rId3"/>
    <p:sldId id="258" r:id="rId4"/>
    <p:sldId id="259" r:id="rId5"/>
    <p:sldId id="271"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138" autoAdjust="0"/>
  </p:normalViewPr>
  <p:slideViewPr>
    <p:cSldViewPr>
      <p:cViewPr varScale="1">
        <p:scale>
          <a:sx n="79" d="100"/>
          <a:sy n="79" d="100"/>
        </p:scale>
        <p:origin x="-1908"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3192"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FAC929-1626-483F-AFA3-AC34EB8717B3}" type="datetimeFigureOut">
              <a:rPr lang="en-US" smtClean="0"/>
              <a:pPr/>
              <a:t>12/4/2009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BD826E9-0C87-4B3C-B552-33989D27309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D57602-1829-4155-AFDE-F82DC3B3FF06}" type="datetimeFigureOut">
              <a:rPr lang="en-US" smtClean="0"/>
              <a:pPr/>
              <a:t>12/4/2009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7FD91A-AFF4-4C47-8698-81EE8DC4ABB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7FD91A-AFF4-4C47-8698-81EE8DC4ABB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Establishes microenvironments within each organelle that allow for unique (specific) reactions to be carried out.</a:t>
            </a:r>
            <a:r>
              <a:rPr lang="en-US" baseline="0" dirty="0" smtClean="0"/>
              <a:t> Substrates, enzymes and pH vary from one organelle to another.</a:t>
            </a:r>
            <a:r>
              <a:rPr lang="en-US" dirty="0" smtClean="0"/>
              <a:t> </a:t>
            </a:r>
            <a:endParaRPr lang="en-US" dirty="0"/>
          </a:p>
        </p:txBody>
      </p:sp>
      <p:sp>
        <p:nvSpPr>
          <p:cNvPr id="4" name="Slide Number Placeholder 3"/>
          <p:cNvSpPr>
            <a:spLocks noGrp="1"/>
          </p:cNvSpPr>
          <p:nvPr>
            <p:ph type="sldNum" sz="quarter" idx="10"/>
          </p:nvPr>
        </p:nvSpPr>
        <p:spPr/>
        <p:txBody>
          <a:bodyPr/>
          <a:lstStyle/>
          <a:p>
            <a:fld id="{AF7FD91A-AFF4-4C47-8698-81EE8DC4ABB0}"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D352DC-5CA6-49C4-B467-D38BBEBB6D5E}" type="slidenum">
              <a:rPr lang="en-US"/>
              <a:pPr/>
              <a:t>2</a:t>
            </a:fld>
            <a:endParaRPr lang="en-US" dirty="0"/>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r>
              <a:rPr lang="en-US" dirty="0"/>
              <a:t>New for 2009</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Membrane lipids – phospholipids, glycolipids and cholesterol. Two leaflets having polar heads and non-polar tails.</a:t>
            </a:r>
            <a:r>
              <a:rPr lang="en-US" baseline="0" dirty="0" smtClean="0"/>
              <a:t> Phospholipids are </a:t>
            </a:r>
            <a:r>
              <a:rPr lang="en-US" baseline="0" dirty="0" err="1" smtClean="0"/>
              <a:t>amphipathic</a:t>
            </a:r>
            <a:r>
              <a:rPr lang="en-US" baseline="0" dirty="0" smtClean="0"/>
              <a:t> – having one portion soluble in water and one portion not soluble. </a:t>
            </a:r>
            <a:r>
              <a:rPr lang="en-US" dirty="0" smtClean="0"/>
              <a:t>Proteins pass thru the membrane, are associated with one side or the other or are anchored by lipids.</a:t>
            </a:r>
          </a:p>
          <a:p>
            <a:r>
              <a:rPr lang="en-US" baseline="0" dirty="0" smtClean="0"/>
              <a:t>Think of icebergs floating in  a sea of lipid. </a:t>
            </a:r>
            <a:endParaRPr lang="en-US" dirty="0"/>
          </a:p>
        </p:txBody>
      </p:sp>
      <p:sp>
        <p:nvSpPr>
          <p:cNvPr id="4" name="Slide Number Placeholder 3"/>
          <p:cNvSpPr>
            <a:spLocks noGrp="1"/>
          </p:cNvSpPr>
          <p:nvPr>
            <p:ph type="sldNum" sz="quarter" idx="10"/>
          </p:nvPr>
        </p:nvSpPr>
        <p:spPr/>
        <p:txBody>
          <a:bodyPr/>
          <a:lstStyle/>
          <a:p>
            <a:fld id="{AF7FD91A-AFF4-4C47-8698-81EE8DC4ABB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Integral membrane proteins are embedded in and penetrate the lipid </a:t>
            </a:r>
            <a:r>
              <a:rPr lang="en-US" dirty="0" err="1" smtClean="0"/>
              <a:t>bilayer</a:t>
            </a:r>
            <a:r>
              <a:rPr lang="en-US" dirty="0" smtClean="0"/>
              <a:t>.  Peripheral membrane proteins can be associated with the inner or outer leaflet.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F7FD91A-AFF4-4C47-8698-81EE8DC4ABB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7FD91A-AFF4-4C47-8698-81EE8DC4ABB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glycocalyx (cell coat) is only found on the outer leaflet of the lipid </a:t>
            </a:r>
            <a:r>
              <a:rPr lang="en-US" dirty="0" err="1" smtClean="0"/>
              <a:t>bilayer</a:t>
            </a:r>
            <a:r>
              <a:rPr lang="en-US" dirty="0" smtClean="0"/>
              <a:t>. </a:t>
            </a:r>
          </a:p>
          <a:p>
            <a:r>
              <a:rPr lang="en-US" sz="1200" dirty="0" smtClean="0"/>
              <a:t>Protection – net negative charge repels proteins</a:t>
            </a:r>
          </a:p>
          <a:p>
            <a:r>
              <a:rPr lang="en-US" sz="1200" dirty="0" smtClean="0"/>
              <a:t>Receptors for binding </a:t>
            </a:r>
            <a:r>
              <a:rPr lang="en-US" sz="1200" dirty="0" err="1" smtClean="0"/>
              <a:t>ligands</a:t>
            </a:r>
            <a:endParaRPr lang="en-US" sz="1200" dirty="0" smtClean="0"/>
          </a:p>
          <a:p>
            <a:r>
              <a:rPr lang="en-US" sz="1200" dirty="0" smtClean="0"/>
              <a:t>Facilitates cell-cell recognition</a:t>
            </a:r>
          </a:p>
          <a:p>
            <a:r>
              <a:rPr lang="en-US" dirty="0" smtClean="0"/>
              <a:t>Blood group antigens are due to the presence of specific carbohydrates on the surface of the RBC plasma membrane. The presence or absence of particular sugars associated with the glycolipids accounts for the different blood groups. </a:t>
            </a:r>
          </a:p>
          <a:p>
            <a:r>
              <a:rPr lang="en-US" dirty="0" smtClean="0"/>
              <a:t>Sperm-egg binding is also based on cell surface carbohydrates.</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AF7FD91A-AFF4-4C47-8698-81EE8DC4ABB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charset="0"/>
              </a:rPr>
              <a:t>Polarized Cells – apical and </a:t>
            </a:r>
            <a:r>
              <a:rPr lang="en-US" sz="1200" dirty="0" err="1" smtClean="0">
                <a:latin typeface="Arial" charset="0"/>
              </a:rPr>
              <a:t>basolateral</a:t>
            </a:r>
            <a:r>
              <a:rPr lang="en-US" sz="1200" dirty="0" smtClean="0">
                <a:latin typeface="Arial" charset="0"/>
              </a:rPr>
              <a:t> domains.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charset="0"/>
              </a:rPr>
              <a:t>Lipid Rafts – flat regions of the membrane that are rich in cholesterol and sphingolipids .</a:t>
            </a:r>
            <a:r>
              <a:rPr lang="en-US" dirty="0" smtClean="0"/>
              <a:t> These floating platforms may help to concentrate particular proteins thereby organizing the membrane into functional compartments.</a:t>
            </a:r>
            <a:endParaRPr lang="en-US" sz="1200" dirty="0" smtClean="0">
              <a:latin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fld id="{AF7FD91A-AFF4-4C47-8698-81EE8DC4ABB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Endocrine </a:t>
            </a:r>
            <a:r>
              <a:rPr lang="en-US" dirty="0" err="1" smtClean="0"/>
              <a:t>Endocrine</a:t>
            </a:r>
            <a:r>
              <a:rPr lang="en-US" dirty="0" smtClean="0"/>
              <a:t>, </a:t>
            </a:r>
            <a:r>
              <a:rPr lang="en-US" dirty="0" err="1" smtClean="0"/>
              <a:t>Paracrine</a:t>
            </a:r>
            <a:r>
              <a:rPr lang="en-US" dirty="0" smtClean="0"/>
              <a:t> (Mast cell) and </a:t>
            </a:r>
            <a:r>
              <a:rPr lang="en-US" dirty="0" err="1" smtClean="0"/>
              <a:t>Autocrine</a:t>
            </a:r>
            <a:r>
              <a:rPr lang="en-US" dirty="0" smtClean="0"/>
              <a:t> signaling (development) – long distance, local, self. </a:t>
            </a:r>
          </a:p>
          <a:p>
            <a:endParaRPr lang="en-US" dirty="0" smtClean="0"/>
          </a:p>
          <a:p>
            <a:r>
              <a:rPr lang="en-US" dirty="0" smtClean="0"/>
              <a:t>Endocrine acts on distant targets</a:t>
            </a:r>
          </a:p>
          <a:p>
            <a:r>
              <a:rPr lang="en-US" dirty="0" err="1" smtClean="0"/>
              <a:t>Paracrine</a:t>
            </a:r>
            <a:r>
              <a:rPr lang="en-US" dirty="0" smtClean="0"/>
              <a:t> acts on neighboring cells. Neuronal acts via synapses (cells in close proximity)</a:t>
            </a:r>
          </a:p>
          <a:p>
            <a:r>
              <a:rPr lang="en-US" dirty="0" err="1" smtClean="0"/>
              <a:t>Autocrine</a:t>
            </a:r>
            <a:r>
              <a:rPr lang="en-US" dirty="0" smtClean="0"/>
              <a:t> – immune response to antigens, uncontrolled growth of cancer cells</a:t>
            </a:r>
          </a:p>
          <a:p>
            <a:endParaRPr lang="en-US" dirty="0"/>
          </a:p>
        </p:txBody>
      </p:sp>
      <p:sp>
        <p:nvSpPr>
          <p:cNvPr id="4" name="Slide Number Placeholder 3"/>
          <p:cNvSpPr>
            <a:spLocks noGrp="1"/>
          </p:cNvSpPr>
          <p:nvPr>
            <p:ph type="sldNum" sz="quarter" idx="10"/>
          </p:nvPr>
        </p:nvSpPr>
        <p:spPr/>
        <p:txBody>
          <a:bodyPr/>
          <a:lstStyle/>
          <a:p>
            <a:fld id="{AF7FD91A-AFF4-4C47-8698-81EE8DC4ABB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Membranes provide a selectively permeable barrier. Much like a moat around a castle provides a barrier, both have bridges which allow for the inward and outward movement. Membranes transport solutes and ions, sometimes across their concentration gradients.</a:t>
            </a:r>
          </a:p>
          <a:p>
            <a:endParaRPr lang="en-US" dirty="0"/>
          </a:p>
        </p:txBody>
      </p:sp>
      <p:sp>
        <p:nvSpPr>
          <p:cNvPr id="4" name="Slide Number Placeholder 3"/>
          <p:cNvSpPr>
            <a:spLocks noGrp="1"/>
          </p:cNvSpPr>
          <p:nvPr>
            <p:ph type="sldNum" sz="quarter" idx="10"/>
          </p:nvPr>
        </p:nvSpPr>
        <p:spPr/>
        <p:txBody>
          <a:bodyPr/>
          <a:lstStyle/>
          <a:p>
            <a:fld id="{AF7FD91A-AFF4-4C47-8698-81EE8DC4ABB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F19C5A-2241-4FA7-8992-F3501B8F9B21}" type="datetimeFigureOut">
              <a:rPr lang="en-US" smtClean="0"/>
              <a:pPr/>
              <a:t>12/4/2009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D127C-FEB0-4CF5-B787-DD6256A7D97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F19C5A-2241-4FA7-8992-F3501B8F9B21}" type="datetimeFigureOut">
              <a:rPr lang="en-US" smtClean="0"/>
              <a:pPr/>
              <a:t>12/4/2009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D127C-FEB0-4CF5-B787-DD6256A7D9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F19C5A-2241-4FA7-8992-F3501B8F9B21}" type="datetimeFigureOut">
              <a:rPr lang="en-US" smtClean="0"/>
              <a:pPr/>
              <a:t>12/4/2009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D127C-FEB0-4CF5-B787-DD6256A7D97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F19C5A-2241-4FA7-8992-F3501B8F9B21}" type="datetimeFigureOut">
              <a:rPr lang="en-US" smtClean="0"/>
              <a:pPr/>
              <a:t>12/4/2009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D127C-FEB0-4CF5-B787-DD6256A7D97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F19C5A-2241-4FA7-8992-F3501B8F9B21}" type="datetimeFigureOut">
              <a:rPr lang="en-US" smtClean="0"/>
              <a:pPr/>
              <a:t>12/4/2009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D127C-FEB0-4CF5-B787-DD6256A7D97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F19C5A-2241-4FA7-8992-F3501B8F9B21}" type="datetimeFigureOut">
              <a:rPr lang="en-US" smtClean="0"/>
              <a:pPr/>
              <a:t>12/4/2009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D127C-FEB0-4CF5-B787-DD6256A7D97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F19C5A-2241-4FA7-8992-F3501B8F9B21}" type="datetimeFigureOut">
              <a:rPr lang="en-US" smtClean="0"/>
              <a:pPr/>
              <a:t>12/4/2009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8D127C-FEB0-4CF5-B787-DD6256A7D97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F19C5A-2241-4FA7-8992-F3501B8F9B21}" type="datetimeFigureOut">
              <a:rPr lang="en-US" smtClean="0"/>
              <a:pPr/>
              <a:t>12/4/2009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8D127C-FEB0-4CF5-B787-DD6256A7D97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F19C5A-2241-4FA7-8992-F3501B8F9B21}" type="datetimeFigureOut">
              <a:rPr lang="en-US" smtClean="0"/>
              <a:pPr/>
              <a:t>12/4/2009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8D127C-FEB0-4CF5-B787-DD6256A7D9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F19C5A-2241-4FA7-8992-F3501B8F9B21}" type="datetimeFigureOut">
              <a:rPr lang="en-US" smtClean="0"/>
              <a:pPr/>
              <a:t>12/4/2009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D127C-FEB0-4CF5-B787-DD6256A7D9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F19C5A-2241-4FA7-8992-F3501B8F9B21}" type="datetimeFigureOut">
              <a:rPr lang="en-US" smtClean="0"/>
              <a:pPr/>
              <a:t>12/4/2009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D127C-FEB0-4CF5-B787-DD6256A7D97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F19C5A-2241-4FA7-8992-F3501B8F9B21}" type="datetimeFigureOut">
              <a:rPr lang="en-US" smtClean="0"/>
              <a:pPr/>
              <a:t>12/4/2009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D127C-FEB0-4CF5-B787-DD6256A7D97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Preview Podcast of Membranes</a:t>
            </a:r>
            <a:br>
              <a:rPr lang="en-US" dirty="0" smtClean="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smtClean="0"/>
              <a:t/>
            </a:r>
            <a:br>
              <a:rPr lang="en-US" sz="3100" b="1" dirty="0" smtClean="0"/>
            </a:br>
            <a:r>
              <a:rPr lang="en-US" sz="4000" b="1" dirty="0" smtClean="0"/>
              <a:t> Point out </a:t>
            </a:r>
            <a:r>
              <a:rPr lang="en-US" sz="4000" dirty="0" smtClean="0"/>
              <a:t>the importance of membranes in cellular compartmentalization</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a:p>
        </p:txBody>
      </p:sp>
      <p:pic>
        <p:nvPicPr>
          <p:cNvPr id="4" name="Picture 3" descr="internal membranes and the cytosol"/>
          <p:cNvPicPr>
            <a:picLocks noChangeAspect="1" noChangeArrowheads="1"/>
          </p:cNvPicPr>
          <p:nvPr/>
        </p:nvPicPr>
        <p:blipFill>
          <a:blip r:embed="rId3" cstate="print"/>
          <a:srcRect b="3703"/>
          <a:stretch>
            <a:fillRect/>
          </a:stretch>
        </p:blipFill>
        <p:spPr>
          <a:xfrm>
            <a:off x="152400" y="1981200"/>
            <a:ext cx="8766451" cy="4495800"/>
          </a:xfrm>
          <a:prstGeom prst="rect">
            <a:avLst/>
          </a:prstGeom>
          <a:noFill/>
          <a:ln/>
        </p:spPr>
      </p:pic>
      <p:sp>
        <p:nvSpPr>
          <p:cNvPr id="6" name="TextBox 5"/>
          <p:cNvSpPr txBox="1"/>
          <p:nvPr/>
        </p:nvSpPr>
        <p:spPr>
          <a:xfrm>
            <a:off x="413332" y="2468420"/>
            <a:ext cx="1066800" cy="369332"/>
          </a:xfrm>
          <a:prstGeom prst="rect">
            <a:avLst/>
          </a:prstGeom>
          <a:solidFill>
            <a:schemeClr val="bg1"/>
          </a:solidFill>
        </p:spPr>
        <p:txBody>
          <a:bodyPr wrap="square" rtlCol="0">
            <a:spAutoFit/>
          </a:bodyPr>
          <a:lstStyle/>
          <a:p>
            <a:r>
              <a:rPr lang="en-US" dirty="0" smtClean="0"/>
              <a:t>lysosome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solidFill>
            <a:schemeClr val="bg1"/>
          </a:solidFill>
          <a:effectLst>
            <a:outerShdw dist="35921" dir="2700000" algn="ctr" rotWithShape="0">
              <a:srgbClr val="0000FF"/>
            </a:outerShdw>
          </a:effectLst>
        </p:spPr>
        <p:txBody>
          <a:bodyPr>
            <a:normAutofit fontScale="90000"/>
          </a:bodyPr>
          <a:lstStyle/>
          <a:p>
            <a:r>
              <a:rPr lang="en-US" sz="4000" dirty="0"/>
              <a:t>At the end of this lecture you should be able to</a:t>
            </a:r>
            <a:r>
              <a:rPr lang="en-US" sz="4000" dirty="0" smtClean="0"/>
              <a:t>:</a:t>
            </a:r>
            <a:endParaRPr lang="en-US" sz="4000" dirty="0">
              <a:solidFill>
                <a:srgbClr val="FF0000"/>
              </a:solidFill>
            </a:endParaRPr>
          </a:p>
        </p:txBody>
      </p:sp>
      <p:sp>
        <p:nvSpPr>
          <p:cNvPr id="218115" name="Rectangle 3"/>
          <p:cNvSpPr>
            <a:spLocks noGrp="1" noChangeArrowheads="1"/>
          </p:cNvSpPr>
          <p:nvPr>
            <p:ph type="body" idx="1"/>
          </p:nvPr>
        </p:nvSpPr>
        <p:spPr>
          <a:xfrm>
            <a:off x="381000" y="1981200"/>
            <a:ext cx="8382000" cy="4114800"/>
          </a:xfrm>
        </p:spPr>
        <p:txBody>
          <a:bodyPr>
            <a:normAutofit lnSpcReduction="10000"/>
          </a:bodyPr>
          <a:lstStyle/>
          <a:p>
            <a:pPr>
              <a:lnSpc>
                <a:spcPct val="80000"/>
              </a:lnSpc>
            </a:pPr>
            <a:r>
              <a:rPr lang="en-US" sz="2400" b="1" dirty="0"/>
              <a:t>Describe</a:t>
            </a:r>
            <a:r>
              <a:rPr lang="en-US" sz="2400" dirty="0"/>
              <a:t> the biochemistry of the membrane and </a:t>
            </a:r>
            <a:r>
              <a:rPr lang="en-US" sz="2400" b="1" dirty="0" smtClean="0"/>
              <a:t>explain</a:t>
            </a:r>
            <a:r>
              <a:rPr lang="en-US" sz="2400" dirty="0" smtClean="0"/>
              <a:t> </a:t>
            </a:r>
            <a:r>
              <a:rPr lang="en-US" sz="2400" dirty="0"/>
              <a:t>the fluid mosaic model of membrane structure</a:t>
            </a:r>
          </a:p>
          <a:p>
            <a:pPr>
              <a:lnSpc>
                <a:spcPct val="80000"/>
              </a:lnSpc>
            </a:pPr>
            <a:r>
              <a:rPr lang="en-US" sz="2400" b="1" dirty="0"/>
              <a:t>Compare and contrast</a:t>
            </a:r>
            <a:r>
              <a:rPr lang="en-US" sz="2400" dirty="0"/>
              <a:t> integral membrane proteins and peripheral membrane proteins</a:t>
            </a:r>
          </a:p>
          <a:p>
            <a:pPr>
              <a:lnSpc>
                <a:spcPct val="80000"/>
              </a:lnSpc>
            </a:pPr>
            <a:r>
              <a:rPr lang="en-US" sz="2400" b="1" dirty="0"/>
              <a:t>Explain</a:t>
            </a:r>
            <a:r>
              <a:rPr lang="en-US" sz="2400" dirty="0"/>
              <a:t> the importance of freeze-fracture in understanding membrane morphology</a:t>
            </a:r>
          </a:p>
          <a:p>
            <a:pPr>
              <a:lnSpc>
                <a:spcPct val="80000"/>
              </a:lnSpc>
            </a:pPr>
            <a:r>
              <a:rPr lang="en-US" sz="2400" b="1" dirty="0" smtClean="0"/>
              <a:t>Describe</a:t>
            </a:r>
            <a:r>
              <a:rPr lang="en-US" sz="2400" dirty="0" smtClean="0"/>
              <a:t> the location and function of the glycocalyx</a:t>
            </a:r>
            <a:endParaRPr lang="en-US" sz="2400" dirty="0">
              <a:solidFill>
                <a:srgbClr val="FF0000"/>
              </a:solidFill>
            </a:endParaRPr>
          </a:p>
          <a:p>
            <a:pPr>
              <a:lnSpc>
                <a:spcPct val="80000"/>
              </a:lnSpc>
            </a:pPr>
            <a:r>
              <a:rPr lang="en-US" sz="2400" b="1" dirty="0"/>
              <a:t>Define</a:t>
            </a:r>
            <a:r>
              <a:rPr lang="en-US" sz="2400" dirty="0"/>
              <a:t> membrane domains and lipid rafts</a:t>
            </a:r>
          </a:p>
          <a:p>
            <a:pPr>
              <a:lnSpc>
                <a:spcPct val="80000"/>
              </a:lnSpc>
            </a:pPr>
            <a:r>
              <a:rPr lang="en-US" sz="2400" b="1" dirty="0"/>
              <a:t>State</a:t>
            </a:r>
            <a:r>
              <a:rPr lang="en-US" sz="2400" dirty="0"/>
              <a:t> the role of membranes in cell signaling</a:t>
            </a:r>
          </a:p>
          <a:p>
            <a:pPr>
              <a:lnSpc>
                <a:spcPct val="80000"/>
              </a:lnSpc>
            </a:pPr>
            <a:r>
              <a:rPr lang="en-US" sz="2400" b="1" dirty="0"/>
              <a:t>Give examples</a:t>
            </a:r>
            <a:r>
              <a:rPr lang="en-US" sz="2400" dirty="0"/>
              <a:t> of how the membrane functions as a permeability barrier </a:t>
            </a:r>
          </a:p>
          <a:p>
            <a:pPr>
              <a:lnSpc>
                <a:spcPct val="80000"/>
              </a:lnSpc>
            </a:pPr>
            <a:r>
              <a:rPr lang="en-US" sz="2400" b="1" dirty="0" smtClean="0"/>
              <a:t>Point out </a:t>
            </a:r>
            <a:r>
              <a:rPr lang="en-US" sz="2400" dirty="0" smtClean="0"/>
              <a:t>the </a:t>
            </a:r>
            <a:r>
              <a:rPr lang="en-US" sz="2400" dirty="0"/>
              <a:t>importance of membranes in cellular compartmentalization</a:t>
            </a:r>
          </a:p>
          <a:p>
            <a:pPr>
              <a:lnSpc>
                <a:spcPct val="80000"/>
              </a:lnSpc>
            </a:pPr>
            <a:endParaRPr lang="en-US" sz="2000" dirty="0"/>
          </a:p>
        </p:txBody>
      </p:sp>
    </p:spTree>
    <p:custDataLst>
      <p:tags r:id="rId1"/>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smtClean="0"/>
              <a:t/>
            </a:r>
            <a:br>
              <a:rPr lang="en-US" sz="3100" b="1" dirty="0" smtClean="0"/>
            </a:br>
            <a:r>
              <a:rPr lang="en-US" sz="4000" b="1" dirty="0" smtClean="0"/>
              <a:t>Describe</a:t>
            </a:r>
            <a:r>
              <a:rPr lang="en-US" sz="4000" dirty="0" smtClean="0"/>
              <a:t> the biochemistry of the membrane and </a:t>
            </a:r>
            <a:r>
              <a:rPr lang="en-US" sz="4000" b="1" dirty="0" smtClean="0"/>
              <a:t>explain</a:t>
            </a:r>
            <a:r>
              <a:rPr lang="en-US" sz="4000" dirty="0" smtClean="0">
                <a:solidFill>
                  <a:srgbClr val="FF0000"/>
                </a:solidFill>
              </a:rPr>
              <a:t> </a:t>
            </a:r>
            <a:r>
              <a:rPr lang="en-US" sz="4000" dirty="0" smtClean="0"/>
              <a:t>the fluid mosaic model of membrane structure</a:t>
            </a:r>
            <a:br>
              <a:rPr lang="en-US" sz="4000" dirty="0" smtClean="0"/>
            </a:br>
            <a:endParaRPr lang="en-US" sz="4000" dirty="0"/>
          </a:p>
        </p:txBody>
      </p:sp>
      <p:sp>
        <p:nvSpPr>
          <p:cNvPr id="5" name="Content Placeholder 4"/>
          <p:cNvSpPr>
            <a:spLocks noGrp="1"/>
          </p:cNvSpPr>
          <p:nvPr>
            <p:ph sz="half" idx="1"/>
          </p:nvPr>
        </p:nvSpPr>
        <p:spPr>
          <a:xfrm>
            <a:off x="152400" y="1951037"/>
            <a:ext cx="4038600" cy="4525963"/>
          </a:xfrm>
        </p:spPr>
        <p:txBody>
          <a:bodyPr/>
          <a:lstStyle/>
          <a:p>
            <a:r>
              <a:rPr lang="en-US" dirty="0" smtClean="0"/>
              <a:t>Membrane lipids</a:t>
            </a:r>
          </a:p>
          <a:p>
            <a:r>
              <a:rPr lang="en-US" dirty="0" smtClean="0"/>
              <a:t>Membrane proteins</a:t>
            </a:r>
          </a:p>
          <a:p>
            <a:pPr lvl="1"/>
            <a:r>
              <a:rPr lang="en-US" dirty="0" smtClean="0"/>
              <a:t>Integral</a:t>
            </a:r>
          </a:p>
          <a:p>
            <a:pPr lvl="1"/>
            <a:r>
              <a:rPr lang="en-US" dirty="0" smtClean="0"/>
              <a:t>Peripheral </a:t>
            </a:r>
          </a:p>
          <a:p>
            <a:pPr lvl="1"/>
            <a:r>
              <a:rPr lang="en-US" dirty="0" smtClean="0"/>
              <a:t>Lipid-anchored</a:t>
            </a:r>
            <a:endParaRPr lang="en-US" dirty="0"/>
          </a:p>
        </p:txBody>
      </p:sp>
      <p:sp>
        <p:nvSpPr>
          <p:cNvPr id="6" name="Content Placeholder 5"/>
          <p:cNvSpPr>
            <a:spLocks noGrp="1"/>
          </p:cNvSpPr>
          <p:nvPr>
            <p:ph sz="half" idx="2"/>
          </p:nvPr>
        </p:nvSpPr>
        <p:spPr/>
        <p:txBody>
          <a:bodyPr/>
          <a:lstStyle/>
          <a:p>
            <a:endParaRPr lang="en-US"/>
          </a:p>
        </p:txBody>
      </p:sp>
      <p:pic>
        <p:nvPicPr>
          <p:cNvPr id="4" name="Picture 2" descr="http://www.goldiesroom.org/Multimedia/Bio_Images/06%20Transport/00a%20Cell%20Membrane.GIF"/>
          <p:cNvPicPr>
            <a:picLocks noChangeAspect="1" noChangeArrowheads="1" noCrop="1"/>
          </p:cNvPicPr>
          <p:nvPr/>
        </p:nvPicPr>
        <p:blipFill>
          <a:blip r:embed="rId3" cstate="print"/>
          <a:srcRect/>
          <a:stretch>
            <a:fillRect/>
          </a:stretch>
        </p:blipFill>
        <p:spPr bwMode="auto">
          <a:xfrm>
            <a:off x="4419601" y="2362200"/>
            <a:ext cx="4343400" cy="3657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smtClean="0"/>
              <a:t/>
            </a:r>
            <a:br>
              <a:rPr lang="en-US" sz="3100" b="1" dirty="0" smtClean="0"/>
            </a:br>
            <a:r>
              <a:rPr lang="en-US" sz="4000" b="1" dirty="0" smtClean="0"/>
              <a:t>Compare and contrast</a:t>
            </a:r>
            <a:r>
              <a:rPr lang="en-US" sz="4000" dirty="0" smtClean="0"/>
              <a:t> integral membrane proteins and peripheral membrane proteins</a:t>
            </a:r>
            <a:r>
              <a:rPr lang="en-US" dirty="0" smtClean="0"/>
              <a:t/>
            </a:r>
            <a:br>
              <a:rPr lang="en-US" dirty="0" smtClean="0"/>
            </a:br>
            <a:endParaRPr lang="en-US" dirty="0"/>
          </a:p>
        </p:txBody>
      </p:sp>
      <p:pic>
        <p:nvPicPr>
          <p:cNvPr id="6" name="Picture 2"/>
          <p:cNvPicPr>
            <a:picLocks noGrp="1" noChangeAspect="1" noChangeArrowheads="1"/>
          </p:cNvPicPr>
          <p:nvPr>
            <p:ph sz="half" idx="1"/>
          </p:nvPr>
        </p:nvPicPr>
        <p:blipFill>
          <a:blip r:embed="rId3" cstate="print"/>
          <a:srcRect/>
          <a:stretch>
            <a:fillRect/>
          </a:stretch>
        </p:blipFill>
        <p:spPr bwMode="auto">
          <a:xfrm>
            <a:off x="432185" y="1828800"/>
            <a:ext cx="4088630" cy="4068762"/>
          </a:xfrm>
          <a:prstGeom prst="rect">
            <a:avLst/>
          </a:prstGeom>
          <a:noFill/>
          <a:ln>
            <a:solidFill>
              <a:schemeClr val="accent1"/>
            </a:solidFill>
          </a:ln>
        </p:spPr>
      </p:pic>
      <p:pic>
        <p:nvPicPr>
          <p:cNvPr id="7" name="Picture 3"/>
          <p:cNvPicPr>
            <a:picLocks noGrp="1" noChangeAspect="1" noChangeArrowheads="1"/>
          </p:cNvPicPr>
          <p:nvPr>
            <p:ph sz="half" idx="2"/>
          </p:nvPr>
        </p:nvPicPr>
        <p:blipFill>
          <a:blip r:embed="rId4" cstate="print"/>
          <a:srcRect/>
          <a:stretch>
            <a:fillRect/>
          </a:stretch>
        </p:blipFill>
        <p:spPr bwMode="auto">
          <a:xfrm>
            <a:off x="4648200" y="1811829"/>
            <a:ext cx="4038600" cy="4102705"/>
          </a:xfrm>
          <a:prstGeom prst="rect">
            <a:avLst/>
          </a:prstGeom>
          <a:noFill/>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05-38B"/>
          <p:cNvPicPr>
            <a:picLocks noChangeAspect="1" noChangeArrowheads="1"/>
          </p:cNvPicPr>
          <p:nvPr/>
        </p:nvPicPr>
        <p:blipFill>
          <a:blip r:embed="rId3" cstate="print"/>
          <a:srcRect/>
          <a:stretch>
            <a:fillRect/>
          </a:stretch>
        </p:blipFill>
        <p:spPr>
          <a:xfrm>
            <a:off x="1828800" y="1295400"/>
            <a:ext cx="2133600" cy="2075375"/>
          </a:xfrm>
          <a:prstGeom prst="rect">
            <a:avLst/>
          </a:prstGeom>
          <a:noFill/>
          <a:ln w="12700">
            <a:noFill/>
          </a:ln>
        </p:spPr>
      </p:pic>
      <p:sp>
        <p:nvSpPr>
          <p:cNvPr id="2" name="Title 1"/>
          <p:cNvSpPr>
            <a:spLocks noGrp="1"/>
          </p:cNvSpPr>
          <p:nvPr>
            <p:ph type="title"/>
          </p:nvPr>
        </p:nvSpPr>
        <p:spPr/>
        <p:txBody>
          <a:bodyPr>
            <a:normAutofit fontScale="90000"/>
          </a:bodyPr>
          <a:lstStyle/>
          <a:p>
            <a:r>
              <a:rPr lang="en-US" sz="4000" b="1" dirty="0" smtClean="0"/>
              <a:t>Explain</a:t>
            </a:r>
            <a:r>
              <a:rPr lang="en-US" sz="4000" dirty="0" smtClean="0"/>
              <a:t> the importance of freeze-fracture in understanding membrane morphology</a:t>
            </a:r>
            <a:r>
              <a:rPr lang="en-US" dirty="0" smtClean="0"/>
              <a:t/>
            </a:r>
            <a:br>
              <a:rPr lang="en-US" dirty="0" smtClean="0"/>
            </a:br>
            <a:endParaRPr lang="en-US" dirty="0"/>
          </a:p>
        </p:txBody>
      </p:sp>
      <p:pic>
        <p:nvPicPr>
          <p:cNvPr id="4" name="Picture 7" descr="F05-38A"/>
          <p:cNvPicPr>
            <a:picLocks noGrp="1" noChangeAspect="1" noChangeArrowheads="1"/>
          </p:cNvPicPr>
          <p:nvPr>
            <p:ph sz="quarter" idx="1"/>
          </p:nvPr>
        </p:nvPicPr>
        <p:blipFill>
          <a:blip r:embed="rId4" cstate="print"/>
          <a:srcRect/>
          <a:stretch>
            <a:fillRect/>
          </a:stretch>
        </p:blipFill>
        <p:spPr>
          <a:xfrm>
            <a:off x="76201" y="1295400"/>
            <a:ext cx="2095499" cy="2105402"/>
          </a:xfrm>
          <a:noFill/>
        </p:spPr>
      </p:pic>
      <p:pic>
        <p:nvPicPr>
          <p:cNvPr id="6" name="Picture 2" descr="Gartner_Hiatt_p17_fig_2-9 S3_36"/>
          <p:cNvPicPr>
            <a:picLocks noChangeAspect="1" noChangeArrowheads="1"/>
          </p:cNvPicPr>
          <p:nvPr/>
        </p:nvPicPr>
        <p:blipFill>
          <a:blip r:embed="rId5" cstate="print"/>
          <a:srcRect l="3774" t="3681" r="5660" b="20857"/>
          <a:stretch>
            <a:fillRect/>
          </a:stretch>
        </p:blipFill>
        <p:spPr bwMode="auto">
          <a:xfrm>
            <a:off x="76200" y="3429000"/>
            <a:ext cx="5181600" cy="3319781"/>
          </a:xfrm>
          <a:prstGeom prst="rect">
            <a:avLst/>
          </a:prstGeom>
          <a:noFill/>
          <a:ln w="9525">
            <a:noFill/>
            <a:miter lim="800000"/>
            <a:headEnd/>
            <a:tailEnd/>
          </a:ln>
        </p:spPr>
      </p:pic>
      <p:pic>
        <p:nvPicPr>
          <p:cNvPr id="7" name="Picture 2" descr="02_005c"/>
          <p:cNvPicPr>
            <a:picLocks noChangeAspect="1" noChangeArrowheads="1"/>
          </p:cNvPicPr>
          <p:nvPr/>
        </p:nvPicPr>
        <p:blipFill>
          <a:blip r:embed="rId6" cstate="print"/>
          <a:srcRect l="28095" t="4769" r="30000" b="22040"/>
          <a:stretch>
            <a:fillRect/>
          </a:stretch>
        </p:blipFill>
        <p:spPr bwMode="auto">
          <a:xfrm>
            <a:off x="5562600" y="2438400"/>
            <a:ext cx="3352800" cy="4191000"/>
          </a:xfrm>
          <a:prstGeom prst="rect">
            <a:avLst/>
          </a:prstGeom>
          <a:noFill/>
          <a:ln w="28575">
            <a:solidFill>
              <a:schemeClr val="tx1"/>
            </a:solidFill>
            <a:miter lim="800000"/>
            <a:headEnd/>
            <a:tailEnd/>
          </a:ln>
        </p:spPr>
      </p:pic>
      <p:sp>
        <p:nvSpPr>
          <p:cNvPr id="8" name="Rectangle 7"/>
          <p:cNvSpPr/>
          <p:nvPr/>
        </p:nvSpPr>
        <p:spPr>
          <a:xfrm>
            <a:off x="152400" y="1143000"/>
            <a:ext cx="4724400" cy="2209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Describe</a:t>
            </a:r>
            <a:r>
              <a:rPr lang="en-US" sz="3600" dirty="0" smtClean="0"/>
              <a:t> the location and function of the glycocalyx</a:t>
            </a:r>
            <a:endParaRPr lang="en-US" sz="3600" dirty="0"/>
          </a:p>
        </p:txBody>
      </p:sp>
      <p:sp>
        <p:nvSpPr>
          <p:cNvPr id="3" name="Content Placeholder 2"/>
          <p:cNvSpPr>
            <a:spLocks noGrp="1"/>
          </p:cNvSpPr>
          <p:nvPr>
            <p:ph idx="1"/>
          </p:nvPr>
        </p:nvSpPr>
        <p:spPr/>
        <p:txBody>
          <a:bodyPr/>
          <a:lstStyle/>
          <a:p>
            <a:endParaRPr lang="en-US" dirty="0"/>
          </a:p>
        </p:txBody>
      </p:sp>
      <p:pic>
        <p:nvPicPr>
          <p:cNvPr id="4" name="Picture 2" descr="Fig 10-45"/>
          <p:cNvPicPr>
            <a:picLocks noChangeAspect="1" noChangeArrowheads="1"/>
          </p:cNvPicPr>
          <p:nvPr/>
        </p:nvPicPr>
        <p:blipFill>
          <a:blip r:embed="rId3" cstate="print"/>
          <a:srcRect/>
          <a:stretch>
            <a:fillRect/>
          </a:stretch>
        </p:blipFill>
        <p:spPr bwMode="auto">
          <a:xfrm>
            <a:off x="1065213" y="2667000"/>
            <a:ext cx="7164387" cy="4047119"/>
          </a:xfrm>
          <a:prstGeom prst="rect">
            <a:avLst/>
          </a:prstGeom>
          <a:noFill/>
        </p:spPr>
      </p:pic>
      <p:sp>
        <p:nvSpPr>
          <p:cNvPr id="5" name="Rectangle 4"/>
          <p:cNvSpPr/>
          <p:nvPr/>
        </p:nvSpPr>
        <p:spPr>
          <a:xfrm>
            <a:off x="2209800" y="3124200"/>
            <a:ext cx="6019800" cy="1447800"/>
          </a:xfrm>
          <a:prstGeom prst="rect">
            <a:avLst/>
          </a:prstGeom>
          <a:solidFill>
            <a:srgbClr val="00B0F0">
              <a:alpha val="25098"/>
            </a:srgbClr>
          </a:solidFill>
          <a:ln>
            <a:solidFill>
              <a:srgbClr val="00B0F0">
                <a:alpha val="2588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Autofit/>
          </a:bodyPr>
          <a:lstStyle/>
          <a:p>
            <a:r>
              <a:rPr lang="en-US" sz="4000" b="1" dirty="0" smtClean="0"/>
              <a:t>Define</a:t>
            </a:r>
            <a:r>
              <a:rPr lang="en-US" sz="4000" dirty="0" smtClean="0"/>
              <a:t> membrane domains and lipid rafts</a:t>
            </a:r>
            <a:endParaRPr lang="en-US" sz="4000" dirty="0"/>
          </a:p>
        </p:txBody>
      </p:sp>
      <p:pic>
        <p:nvPicPr>
          <p:cNvPr id="4" name="Content Placeholder 3" descr="10_37"/>
          <p:cNvPicPr>
            <a:picLocks noGrp="1" noChangeAspect="1" noChangeArrowheads="1"/>
          </p:cNvPicPr>
          <p:nvPr>
            <p:ph idx="1"/>
          </p:nvPr>
        </p:nvPicPr>
        <p:blipFill>
          <a:blip r:embed="rId4" cstate="print"/>
          <a:srcRect l="7856" t="11785" r="7856" b="12452"/>
          <a:stretch>
            <a:fillRect/>
          </a:stretch>
        </p:blipFill>
        <p:spPr>
          <a:xfrm>
            <a:off x="76200" y="2514600"/>
            <a:ext cx="4741333" cy="3048000"/>
          </a:xfrm>
          <a:noFill/>
          <a:ln w="19050">
            <a:solidFill>
              <a:schemeClr val="tx1"/>
            </a:solidFill>
          </a:ln>
        </p:spPr>
      </p:pic>
      <p:graphicFrame>
        <p:nvGraphicFramePr>
          <p:cNvPr id="1026" name="Object 2"/>
          <p:cNvGraphicFramePr>
            <a:graphicFrameLocks noChangeAspect="1"/>
          </p:cNvGraphicFramePr>
          <p:nvPr/>
        </p:nvGraphicFramePr>
        <p:xfrm>
          <a:off x="5088553" y="2477250"/>
          <a:ext cx="3767494" cy="3085350"/>
        </p:xfrm>
        <a:graphic>
          <a:graphicData uri="http://schemas.openxmlformats.org/presentationml/2006/ole">
            <p:oleObj spid="_x0000_s1026" name="Image" r:id="rId5" imgW="10374603" imgH="8495238" progId="Photoshop.Image.6">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1+#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noAutofit/>
          </a:bodyPr>
          <a:lstStyle/>
          <a:p>
            <a:r>
              <a:rPr lang="en-US" sz="3600" b="1" dirty="0" smtClean="0"/>
              <a:t>State</a:t>
            </a:r>
            <a:r>
              <a:rPr lang="en-US" sz="3600" dirty="0" smtClean="0"/>
              <a:t> the role of membranes in cell signaling</a:t>
            </a:r>
            <a:br>
              <a:rPr lang="en-US" sz="3600" dirty="0" smtClean="0"/>
            </a:br>
            <a:endParaRPr lang="en-US" sz="3600" dirty="0"/>
          </a:p>
        </p:txBody>
      </p:sp>
      <p:pic>
        <p:nvPicPr>
          <p:cNvPr id="4" name="Picture 2" descr="http://www.accessexcellence.org/RC/VL/GG/ecb/ecb_images/16_03_signal_various.jpg"/>
          <p:cNvPicPr>
            <a:picLocks noGrp="1" noChangeAspect="1" noChangeArrowheads="1"/>
          </p:cNvPicPr>
          <p:nvPr>
            <p:ph idx="1"/>
          </p:nvPr>
        </p:nvPicPr>
        <p:blipFill>
          <a:blip r:embed="rId3" cstate="print"/>
          <a:srcRect l="9804" t="5293" r="11765" b="6370"/>
          <a:stretch>
            <a:fillRect/>
          </a:stretch>
        </p:blipFill>
        <p:spPr bwMode="auto">
          <a:xfrm>
            <a:off x="971560" y="951547"/>
            <a:ext cx="7162800" cy="599884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Give examples</a:t>
            </a:r>
            <a:r>
              <a:rPr lang="en-US" sz="3600" dirty="0" smtClean="0"/>
              <a:t> of how the membrane functions as a permeability barrier </a:t>
            </a:r>
            <a:br>
              <a:rPr lang="en-US" sz="3600" dirty="0" smtClean="0"/>
            </a:br>
            <a:endParaRPr lang="en-US" sz="3600" dirty="0"/>
          </a:p>
        </p:txBody>
      </p:sp>
      <p:pic>
        <p:nvPicPr>
          <p:cNvPr id="4" name="Picture 2" descr="Fig 11-4"/>
          <p:cNvPicPr>
            <a:picLocks noGrp="1" noChangeAspect="1" noChangeArrowheads="1"/>
          </p:cNvPicPr>
          <p:nvPr>
            <p:ph idx="1"/>
          </p:nvPr>
        </p:nvPicPr>
        <p:blipFill>
          <a:blip r:embed="rId3" cstate="print"/>
          <a:srcRect b="9192"/>
          <a:stretch>
            <a:fillRect/>
          </a:stretch>
        </p:blipFill>
        <p:spPr bwMode="auto">
          <a:xfrm>
            <a:off x="196213" y="1600200"/>
            <a:ext cx="8737084" cy="4267200"/>
          </a:xfrm>
          <a:prstGeom prst="rect">
            <a:avLst/>
          </a:prstGeom>
          <a:noFill/>
        </p:spPr>
      </p:pic>
      <p:sp>
        <p:nvSpPr>
          <p:cNvPr id="5" name="Rectangle 4"/>
          <p:cNvSpPr/>
          <p:nvPr/>
        </p:nvSpPr>
        <p:spPr>
          <a:xfrm>
            <a:off x="228600" y="1524000"/>
            <a:ext cx="7620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1571</TotalTime>
  <Words>492</Words>
  <Application>Microsoft Office PowerPoint</Application>
  <PresentationFormat>On-screen Show (4:3)</PresentationFormat>
  <Paragraphs>53</Paragraphs>
  <Slides>10</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Office Theme</vt:lpstr>
      <vt:lpstr>Image</vt:lpstr>
      <vt:lpstr>Preview Podcast of Membranes </vt:lpstr>
      <vt:lpstr>At the end of this lecture you should be able to:</vt:lpstr>
      <vt:lpstr> Describe the biochemistry of the membrane and explain the fluid mosaic model of membrane structure </vt:lpstr>
      <vt:lpstr> Compare and contrast integral membrane proteins and peripheral membrane proteins </vt:lpstr>
      <vt:lpstr>Explain the importance of freeze-fracture in understanding membrane morphology </vt:lpstr>
      <vt:lpstr>Describe the location and function of the glycocalyx</vt:lpstr>
      <vt:lpstr>Define membrane domains and lipid rafts</vt:lpstr>
      <vt:lpstr>State the role of membranes in cell signaling </vt:lpstr>
      <vt:lpstr>Give examples of how the membrane functions as a permeability barrier  </vt:lpstr>
      <vt:lpstr>  Point out the importance of membranes in cellular compartmentalization </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Prepodcast -2010</dc:title>
  <dc:creator>Dr. Feinberg</dc:creator>
  <cp:lastModifiedBy>Dr. Feinberg</cp:lastModifiedBy>
  <cp:revision>159</cp:revision>
  <dcterms:created xsi:type="dcterms:W3CDTF">2009-09-10T16:32:28Z</dcterms:created>
  <dcterms:modified xsi:type="dcterms:W3CDTF">2009-12-04T18:30:10Z</dcterms:modified>
</cp:coreProperties>
</file>