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7" r:id="rId2"/>
    <p:sldId id="261" r:id="rId3"/>
    <p:sldId id="264" r:id="rId4"/>
    <p:sldId id="270" r:id="rId5"/>
    <p:sldId id="274" r:id="rId6"/>
    <p:sldId id="278" r:id="rId7"/>
    <p:sldId id="260" r:id="rId8"/>
    <p:sldId id="269" r:id="rId9"/>
    <p:sldId id="272" r:id="rId10"/>
    <p:sldId id="262" r:id="rId11"/>
    <p:sldId id="265" r:id="rId12"/>
    <p:sldId id="271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66911" autoAdjust="0"/>
  </p:normalViewPr>
  <p:slideViewPr>
    <p:cSldViewPr>
      <p:cViewPr varScale="1">
        <p:scale>
          <a:sx n="72" d="100"/>
          <a:sy n="72" d="100"/>
        </p:scale>
        <p:origin x="-20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418E9-291E-4A02-8BA5-507AE1E76D37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E8699-AADF-43F1-9F75-1208B508A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BA2D6-5D0F-43DD-A166-6A84546659F6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B0117-2C5D-478D-8FFD-71DEAFB53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B0117-2C5D-478D-8FFD-71DEAFB53A4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97B34-F188-4387-940A-6C73C3698A1E}" type="slidenum">
              <a:rPr lang="en-US"/>
              <a:pPr/>
              <a:t>10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D352DC-5CA6-49C4-B467-D38BBEBB6D5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for 2009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bilayer</a:t>
            </a:r>
            <a:r>
              <a:rPr lang="en-US" dirty="0" smtClean="0"/>
              <a:t> is composed of phospholipids, glycolipids and cholesterol. The phospholipids are </a:t>
            </a:r>
            <a:r>
              <a:rPr lang="en-US" b="1" dirty="0" err="1" smtClean="0"/>
              <a:t>amphipathic</a:t>
            </a:r>
            <a:r>
              <a:rPr lang="en-US" dirty="0" smtClean="0"/>
              <a:t>- a polar hydrophilic head faces the aqueous environment while the two </a:t>
            </a:r>
            <a:r>
              <a:rPr lang="en-US" dirty="0" err="1" smtClean="0"/>
              <a:t>nonploar</a:t>
            </a:r>
            <a:r>
              <a:rPr lang="en-US" dirty="0" smtClean="0"/>
              <a:t> tails project into the middle of the membrane. </a:t>
            </a:r>
          </a:p>
          <a:p>
            <a:endParaRPr lang="en-US" dirty="0" smtClean="0"/>
          </a:p>
          <a:p>
            <a:r>
              <a:rPr lang="en-US" dirty="0" smtClean="0"/>
              <a:t>Proteins pass thru the membrane, are associated with one side or the other or are anchored by lipids.</a:t>
            </a:r>
          </a:p>
          <a:p>
            <a:endParaRPr lang="en-US" dirty="0" smtClean="0"/>
          </a:p>
          <a:p>
            <a:r>
              <a:rPr lang="en-US" dirty="0" smtClean="0"/>
              <a:t>Cell coat only on the outside of the membrane, has a negative charge to protect against random encounters with inappropriate proteins.</a:t>
            </a:r>
          </a:p>
          <a:p>
            <a:endParaRPr lang="en-US" dirty="0" smtClean="0"/>
          </a:p>
          <a:p>
            <a:r>
              <a:rPr lang="en-US" dirty="0" smtClean="0"/>
              <a:t>Domains, </a:t>
            </a:r>
            <a:r>
              <a:rPr lang="en-US" dirty="0" err="1" smtClean="0"/>
              <a:t>microdomains</a:t>
            </a:r>
            <a:r>
              <a:rPr lang="en-US" dirty="0" smtClean="0"/>
              <a:t>, </a:t>
            </a:r>
            <a:r>
              <a:rPr lang="en-US" dirty="0" err="1" smtClean="0"/>
              <a:t>caveolae</a:t>
            </a:r>
            <a:r>
              <a:rPr lang="en-US" dirty="0" smtClean="0"/>
              <a:t> and lipid rafts.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B0117-2C5D-478D-8FFD-71DEAFB53A4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3437DA-A818-4C9D-86FF-F529B9B62F2D}" type="slidenum">
              <a:rPr lang="en-US"/>
              <a:pPr/>
              <a:t>4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Integral membrane proteins are transmembrane proteins. Peripheral proteins are outside of the </a:t>
            </a:r>
            <a:r>
              <a:rPr lang="en-US" dirty="0" err="1"/>
              <a:t>bilayer</a:t>
            </a:r>
            <a:r>
              <a:rPr lang="en-US" dirty="0"/>
              <a:t>, either on the inner or outer surface of the cell. Lipid-anchored proteins are either on the outside where they  are covalently linked to a lipid molecule that is situated within the </a:t>
            </a:r>
            <a:r>
              <a:rPr lang="en-US" dirty="0" err="1"/>
              <a:t>bilayer</a:t>
            </a:r>
            <a:r>
              <a:rPr lang="en-US" dirty="0"/>
              <a:t> or on the inside where they are bound by </a:t>
            </a:r>
            <a:r>
              <a:rPr lang="en-US" dirty="0" err="1"/>
              <a:t>acyl</a:t>
            </a:r>
            <a:r>
              <a:rPr lang="en-US" dirty="0"/>
              <a:t> tails</a:t>
            </a:r>
            <a:r>
              <a:rPr lang="en-US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Proteins become concentrated and some are anchored by GPI (</a:t>
            </a:r>
            <a:r>
              <a:rPr lang="en-US" sz="1200" dirty="0" err="1" smtClean="0"/>
              <a:t>glycosylphosphatidylinositol</a:t>
            </a:r>
            <a:r>
              <a:rPr lang="en-US" sz="1200" dirty="0" smtClean="0"/>
              <a:t>) on the outside.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5C42FC-C557-4BFC-9CD3-5DE257EED2E5}" type="slidenum">
              <a:rPr lang="en-US"/>
              <a:pPr/>
              <a:t>5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Cooper 2</a:t>
            </a:r>
            <a:r>
              <a:rPr lang="en-US" baseline="30000" dirty="0"/>
              <a:t>nd</a:t>
            </a:r>
            <a:r>
              <a:rPr lang="en-US" dirty="0"/>
              <a:t> Fig 12.2 </a:t>
            </a:r>
          </a:p>
          <a:p>
            <a:r>
              <a:rPr lang="en-US" b="1" dirty="0"/>
              <a:t>Lipid components of the plasma </a:t>
            </a:r>
            <a:r>
              <a:rPr lang="en-US" b="1" dirty="0" err="1"/>
              <a:t>membrane</a:t>
            </a:r>
            <a:r>
              <a:rPr lang="en-US" dirty="0" err="1"/>
              <a:t>.The</a:t>
            </a:r>
            <a:r>
              <a:rPr lang="en-US" dirty="0"/>
              <a:t> outer leaflet consists predominantly of </a:t>
            </a:r>
            <a:r>
              <a:rPr lang="en-US" dirty="0" err="1"/>
              <a:t>phosphatidylcholine</a:t>
            </a:r>
            <a:r>
              <a:rPr lang="en-US" dirty="0"/>
              <a:t>, </a:t>
            </a:r>
            <a:r>
              <a:rPr lang="en-US" dirty="0" err="1"/>
              <a:t>sphingomyelin</a:t>
            </a:r>
            <a:r>
              <a:rPr lang="en-US" dirty="0"/>
              <a:t>, and glycolipids, whereas the inner leaflet contains </a:t>
            </a:r>
            <a:r>
              <a:rPr lang="en-US" dirty="0" err="1"/>
              <a:t>phosphatidylethanolamine</a:t>
            </a:r>
            <a:r>
              <a:rPr lang="en-US" dirty="0"/>
              <a:t>, </a:t>
            </a:r>
            <a:r>
              <a:rPr lang="en-US" dirty="0" err="1"/>
              <a:t>phosphatidylserine</a:t>
            </a:r>
            <a:r>
              <a:rPr lang="en-US" dirty="0"/>
              <a:t> and </a:t>
            </a:r>
            <a:r>
              <a:rPr lang="en-US" dirty="0" err="1"/>
              <a:t>phosphatdylinositol</a:t>
            </a:r>
            <a:r>
              <a:rPr lang="en-US" dirty="0"/>
              <a:t>.  Cholesterol is distributed in both leaflets. The net negative charge of the inner leaflet is indicated.</a:t>
            </a:r>
          </a:p>
          <a:p>
            <a:r>
              <a:rPr lang="en-US" dirty="0"/>
              <a:t>Note: Phosphatidylserine (normally confined to the inner </a:t>
            </a:r>
            <a:r>
              <a:rPr lang="en-US" dirty="0" err="1"/>
              <a:t>bilayer</a:t>
            </a:r>
            <a:r>
              <a:rPr lang="en-US" dirty="0"/>
              <a:t>) </a:t>
            </a:r>
            <a:r>
              <a:rPr lang="en-US" dirty="0" err="1"/>
              <a:t>translocates</a:t>
            </a:r>
            <a:r>
              <a:rPr lang="en-US" dirty="0"/>
              <a:t> to the outer </a:t>
            </a:r>
            <a:r>
              <a:rPr lang="en-US" dirty="0" err="1"/>
              <a:t>bilayer</a:t>
            </a:r>
            <a:r>
              <a:rPr lang="en-US" dirty="0"/>
              <a:t> in cells undergoing apoptosis. The presence of </a:t>
            </a:r>
            <a:r>
              <a:rPr lang="en-US" dirty="0" err="1"/>
              <a:t>phosphatidylserine</a:t>
            </a:r>
            <a:r>
              <a:rPr lang="en-US" dirty="0"/>
              <a:t> on the cell surface serves as a signal for neighboring cells to </a:t>
            </a:r>
            <a:r>
              <a:rPr lang="en-US" dirty="0" err="1"/>
              <a:t>phagocytize</a:t>
            </a:r>
            <a:r>
              <a:rPr lang="en-US" dirty="0"/>
              <a:t> the dead cell – An eat me signal.</a:t>
            </a:r>
          </a:p>
          <a:p>
            <a:r>
              <a:rPr lang="en-US" dirty="0">
                <a:latin typeface="Helvetica" charset="0"/>
              </a:rPr>
              <a:t>Why the asymmetry? </a:t>
            </a:r>
            <a:r>
              <a:rPr lang="en-US" b="1" dirty="0">
                <a:latin typeface="Helvetica" charset="0"/>
              </a:rPr>
              <a:t>Appears to be due to a gene – TAT-1 that transfers PS to the inner membrane (Science 2008)</a:t>
            </a:r>
            <a:endParaRPr lang="en-US" b="1" dirty="0"/>
          </a:p>
          <a:p>
            <a:r>
              <a:rPr lang="en-US" dirty="0">
                <a:latin typeface="Helvetica" charset="0"/>
              </a:rPr>
              <a:t>Charge difference --&gt; electrochemical gradient which can drive cellular reactions</a:t>
            </a:r>
          </a:p>
          <a:p>
            <a:r>
              <a:rPr lang="en-US" dirty="0">
                <a:latin typeface="Helvetica" charset="0"/>
              </a:rPr>
              <a:t>Some </a:t>
            </a:r>
            <a:r>
              <a:rPr lang="en-US" dirty="0" err="1">
                <a:latin typeface="Helvetica" charset="0"/>
              </a:rPr>
              <a:t>cytoplasmic</a:t>
            </a:r>
            <a:r>
              <a:rPr lang="en-US" dirty="0">
                <a:latin typeface="Helvetica" charset="0"/>
              </a:rPr>
              <a:t> enzymes require negative charged molecules for activity</a:t>
            </a:r>
          </a:p>
          <a:p>
            <a:r>
              <a:rPr lang="en-US" dirty="0">
                <a:latin typeface="Helvetica" charset="0"/>
              </a:rPr>
              <a:t>Some </a:t>
            </a:r>
            <a:r>
              <a:rPr lang="en-US" dirty="0" err="1">
                <a:latin typeface="Helvetica" charset="0"/>
              </a:rPr>
              <a:t>cytoplasmic</a:t>
            </a:r>
            <a:r>
              <a:rPr lang="en-US" dirty="0">
                <a:latin typeface="Helvetica" charset="0"/>
              </a:rPr>
              <a:t> enzymes require specific phospholipids for activity</a:t>
            </a:r>
            <a:endParaRPr lang="en-US" dirty="0"/>
          </a:p>
          <a:p>
            <a:pPr eaLnBrk="0" hangingPunct="0">
              <a:spcBef>
                <a:spcPct val="0"/>
              </a:spcBef>
            </a:pPr>
            <a:r>
              <a:rPr lang="en-US" altLang="en-US" sz="1600" dirty="0">
                <a:latin typeface="Times" pitchFamily="64" charset="0"/>
              </a:rPr>
              <a:t>Cholesterol molecules immobilize the first few hydrocarbon groups of the </a:t>
            </a:r>
            <a:r>
              <a:rPr lang="en-US" altLang="en-US" sz="1600" dirty="0" err="1">
                <a:latin typeface="Times" pitchFamily="64" charset="0"/>
              </a:rPr>
              <a:t>phospholipid</a:t>
            </a:r>
            <a:r>
              <a:rPr lang="en-US" altLang="en-US" sz="1600" dirty="0">
                <a:latin typeface="Times" pitchFamily="64" charset="0"/>
              </a:rPr>
              <a:t> molecules. This makes the lipid </a:t>
            </a:r>
            <a:r>
              <a:rPr lang="en-US" altLang="en-US" sz="1600" dirty="0" err="1">
                <a:latin typeface="Times" pitchFamily="64" charset="0"/>
              </a:rPr>
              <a:t>bilayer</a:t>
            </a:r>
            <a:r>
              <a:rPr lang="en-US" altLang="en-US" sz="1600" dirty="0">
                <a:latin typeface="Times" pitchFamily="64" charset="0"/>
              </a:rPr>
              <a:t> less deformable and decreases its permeability to small water-soluble molecules. </a:t>
            </a:r>
            <a:r>
              <a:rPr lang="en-US" altLang="en-US" sz="1600" b="1" dirty="0">
                <a:latin typeface="Times" pitchFamily="64" charset="0"/>
              </a:rPr>
              <a:t>Without cholesterol (such as in a bacterium) a cell would need a cell wall.</a:t>
            </a:r>
            <a:endParaRPr lang="en-US" altLang="en-US" sz="2400" b="1" dirty="0">
              <a:latin typeface="Times" pitchFamily="64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881CB-F480-4237-970E-82E5D33DACB0}" type="slidenum">
              <a:rPr lang="en-US"/>
              <a:pPr/>
              <a:t>6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placement of cholesterol molecules interferes with the tight packing of the </a:t>
            </a:r>
            <a:r>
              <a:rPr lang="en-US" dirty="0" err="1"/>
              <a:t>phospholipid</a:t>
            </a:r>
            <a:r>
              <a:rPr lang="en-US" dirty="0"/>
              <a:t> tails which tends to interfere with their mobility and decrease the fluidity of the membrane. Membrane fluidity provides a perfect compromise between a rigid ordered structure and a completely fluid liquid in which components of the membrane could not be oriented – preventing any structural organization and mechanical support.  Cholesterol tends to increase the durability of the membrane while decreasing the permeability. Cholesterol abolishes sharp transition temperatures (the temperature at which a change from a liquid crystalline state to a frozen crystalline gel occurs).</a:t>
            </a:r>
          </a:p>
          <a:p>
            <a:r>
              <a:rPr lang="en-US" dirty="0"/>
              <a:t>Longer fatty acid tails = less fluid</a:t>
            </a:r>
          </a:p>
          <a:p>
            <a:r>
              <a:rPr lang="en-US" dirty="0"/>
              <a:t>More saturation = less fluid</a:t>
            </a:r>
          </a:p>
          <a:p>
            <a:r>
              <a:rPr lang="en-US" dirty="0"/>
              <a:t>More cholesterol = less fluid</a:t>
            </a:r>
          </a:p>
          <a:p>
            <a:r>
              <a:rPr lang="en-US" altLang="en-US" sz="1200" b="1" dirty="0" smtClean="0">
                <a:latin typeface="Times" pitchFamily="64" charset="0"/>
              </a:rPr>
              <a:t>Without cholesterol (such as in a bacterium) a cell would need a cell wall.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600431-467B-4523-877B-DCBFA9CACECD}" type="slidenum">
              <a:rPr lang="en-US"/>
              <a:pPr/>
              <a:t>7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Composed of clusters of </a:t>
            </a:r>
            <a:r>
              <a:rPr lang="en-US" sz="1200" dirty="0" err="1" smtClean="0"/>
              <a:t>sphingomyelin</a:t>
            </a:r>
            <a:r>
              <a:rPr lang="en-US" sz="1200" dirty="0" smtClean="0"/>
              <a:t> and cholesterol</a:t>
            </a:r>
          </a:p>
          <a:p>
            <a:r>
              <a:rPr lang="en-US" sz="1200" dirty="0" smtClean="0"/>
              <a:t>Proteins become concentrated and some are anchored by GPI (</a:t>
            </a:r>
            <a:r>
              <a:rPr lang="en-US" sz="1200" dirty="0" err="1" smtClean="0"/>
              <a:t>glycosylphosphatidylinositol</a:t>
            </a:r>
            <a:r>
              <a:rPr lang="en-US" sz="1200" dirty="0" smtClean="0"/>
              <a:t>) on the outside</a:t>
            </a:r>
          </a:p>
          <a:p>
            <a:endParaRPr lang="en-US" sz="1200" dirty="0" smtClean="0"/>
          </a:p>
          <a:p>
            <a:r>
              <a:rPr lang="en-US" sz="1200" dirty="0" smtClean="0"/>
              <a:t>Serving as platforms for receptors</a:t>
            </a:r>
          </a:p>
          <a:p>
            <a:r>
              <a:rPr lang="en-US" sz="1200" dirty="0" smtClean="0"/>
              <a:t>Facilitate signal transduction</a:t>
            </a:r>
          </a:p>
          <a:p>
            <a:r>
              <a:rPr lang="en-US" sz="1200" dirty="0" smtClean="0"/>
              <a:t>Intracellular trafficking </a:t>
            </a:r>
          </a:p>
          <a:p>
            <a:r>
              <a:rPr lang="en-US" sz="1200" dirty="0" smtClean="0"/>
              <a:t>Endocytosis/</a:t>
            </a:r>
            <a:r>
              <a:rPr lang="en-US" sz="1200" dirty="0" err="1" smtClean="0"/>
              <a:t>Exocytosis</a:t>
            </a:r>
            <a:endParaRPr lang="en-US" sz="1200" dirty="0" smtClean="0"/>
          </a:p>
          <a:p>
            <a:r>
              <a:rPr lang="en-US" sz="1200" dirty="0" smtClean="0"/>
              <a:t>Virus budding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B0117-2C5D-478D-8FFD-71DEAFB53A4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0940A-40C0-4EED-A5A8-03DD0C6EB7FD}" type="slidenum">
              <a:rPr lang="en-US"/>
              <a:pPr/>
              <a:t>9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Cooper 1st Fig 2.50 b</a:t>
            </a:r>
          </a:p>
          <a:p>
            <a:r>
              <a:rPr lang="en-US" dirty="0"/>
              <a:t>Carrier proteins selectively bind the small molecule to be transported and then undergo a conformational change to release the molecule on the other side of the membrane. Glucose and lactose are common substrates of the carrier proteins. </a:t>
            </a:r>
            <a:r>
              <a:rPr lang="en-US" dirty="0" smtClean="0"/>
              <a:t>Works like </a:t>
            </a:r>
            <a:r>
              <a:rPr lang="en-US" dirty="0"/>
              <a:t>the locks in a canal.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E6F-F654-4C9A-8CA2-D34DDA0FD62B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B36B-B7B3-4E61-BB44-ACC9C2249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E6F-F654-4C9A-8CA2-D34DDA0FD62B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B36B-B7B3-4E61-BB44-ACC9C2249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E6F-F654-4C9A-8CA2-D34DDA0FD62B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B36B-B7B3-4E61-BB44-ACC9C2249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5EBFF62-7660-4108-AD3A-F6A0345989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3D39584-4908-414C-8F8D-209D938799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E6F-F654-4C9A-8CA2-D34DDA0FD62B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B36B-B7B3-4E61-BB44-ACC9C2249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E6F-F654-4C9A-8CA2-D34DDA0FD62B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B36B-B7B3-4E61-BB44-ACC9C2249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E6F-F654-4C9A-8CA2-D34DDA0FD62B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B36B-B7B3-4E61-BB44-ACC9C2249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E6F-F654-4C9A-8CA2-D34DDA0FD62B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B36B-B7B3-4E61-BB44-ACC9C2249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E6F-F654-4C9A-8CA2-D34DDA0FD62B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B36B-B7B3-4E61-BB44-ACC9C2249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E6F-F654-4C9A-8CA2-D34DDA0FD62B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B36B-B7B3-4E61-BB44-ACC9C2249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E6F-F654-4C9A-8CA2-D34DDA0FD62B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B36B-B7B3-4E61-BB44-ACC9C2249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4E6F-F654-4C9A-8CA2-D34DDA0FD62B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B36B-B7B3-4E61-BB44-ACC9C2249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04E6F-F654-4C9A-8CA2-D34DDA0FD62B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9B36B-B7B3-4E61-BB44-ACC9C2249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Podcast of Membranes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figure 10-02"/>
          <p:cNvPicPr>
            <a:picLocks noChangeAspect="1" noChangeArrowheads="1"/>
          </p:cNvPicPr>
          <p:nvPr/>
        </p:nvPicPr>
        <p:blipFill>
          <a:blip r:embed="rId3" cstate="print"/>
          <a:srcRect b="6877"/>
          <a:stretch>
            <a:fillRect/>
          </a:stretch>
        </p:blipFill>
        <p:spPr bwMode="auto">
          <a:xfrm>
            <a:off x="1905000" y="698500"/>
            <a:ext cx="5349875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Cellular Compartments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a small region of the plasma membrane that is enriched with sphingolipids and cholesterol?</a:t>
            </a:r>
          </a:p>
          <a:p>
            <a:r>
              <a:rPr lang="en-US" dirty="0" smtClean="0"/>
              <a:t>Why is flip-flop of lipids rare? How is it facilitated?</a:t>
            </a:r>
          </a:p>
          <a:p>
            <a:r>
              <a:rPr lang="en-US" dirty="0" smtClean="0"/>
              <a:t>Name a cell that has a prominent glycocalyx. How does it function?</a:t>
            </a:r>
          </a:p>
          <a:p>
            <a:r>
              <a:rPr lang="en-US" dirty="0" smtClean="0"/>
              <a:t>How is the membrane asymmetrical? What does asymmetry accomplish?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2" descr="figure 10-10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3823" y="1600200"/>
            <a:ext cx="35253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Why are red blood cells perfectly suited for studying the plasma membrane?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Transcytosis Accomplish?</a:t>
            </a:r>
            <a:endParaRPr lang="en-US" dirty="0"/>
          </a:p>
        </p:txBody>
      </p:sp>
      <p:pic>
        <p:nvPicPr>
          <p:cNvPr id="7" name="Picture 5" descr="black and white caveola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4953" y="1447800"/>
            <a:ext cx="2662887" cy="547964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this Experiment Demonstrate?</a:t>
            </a:r>
            <a:endParaRPr lang="en-US" dirty="0"/>
          </a:p>
        </p:txBody>
      </p:sp>
      <p:pic>
        <p:nvPicPr>
          <p:cNvPr id="4" name="Picture 4" descr="11_34_hybri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663" b="16857"/>
          <a:stretch>
            <a:fillRect/>
          </a:stretch>
        </p:blipFill>
        <p:spPr bwMode="auto">
          <a:xfrm>
            <a:off x="188681" y="1921148"/>
            <a:ext cx="878623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effectLst>
            <a:outerShdw dist="35921" dir="2700000" algn="ctr" rotWithShape="0">
              <a:srgbClr val="0000FF"/>
            </a:outerShdw>
          </a:effectLst>
        </p:spPr>
        <p:txBody>
          <a:bodyPr>
            <a:normAutofit fontScale="90000"/>
          </a:bodyPr>
          <a:lstStyle/>
          <a:p>
            <a:r>
              <a:rPr lang="en-US" sz="4000" dirty="0"/>
              <a:t>At the end of this lecture you should be able to</a:t>
            </a:r>
            <a:r>
              <a:rPr lang="en-US" sz="4000" dirty="0" smtClean="0"/>
              <a:t>: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b="1" dirty="0"/>
              <a:t>Describe</a:t>
            </a:r>
            <a:r>
              <a:rPr lang="en-US" sz="2400" dirty="0"/>
              <a:t> the biochemistry of the membrane and </a:t>
            </a:r>
            <a:r>
              <a:rPr lang="en-US" sz="2400" b="1" dirty="0" smtClean="0"/>
              <a:t>explain</a:t>
            </a:r>
            <a:r>
              <a:rPr lang="en-US" sz="2400" dirty="0" smtClean="0"/>
              <a:t> </a:t>
            </a:r>
            <a:r>
              <a:rPr lang="en-US" sz="2400" dirty="0"/>
              <a:t>the fluid mosaic model of membrane structure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Compare and contrast</a:t>
            </a:r>
            <a:r>
              <a:rPr lang="en-US" sz="2400" dirty="0"/>
              <a:t> integral membrane proteins and peripheral membrane proteins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Explain</a:t>
            </a:r>
            <a:r>
              <a:rPr lang="en-US" sz="2400" dirty="0"/>
              <a:t> the importance of freeze-fracture in understanding membrane morphology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Describe</a:t>
            </a:r>
            <a:r>
              <a:rPr lang="en-US" sz="2400" dirty="0" smtClean="0"/>
              <a:t> the location and function of the glycocalyx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/>
              <a:t>Define</a:t>
            </a:r>
            <a:r>
              <a:rPr lang="en-US" sz="2400" dirty="0"/>
              <a:t> membrane domains and lipid rafts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State</a:t>
            </a:r>
            <a:r>
              <a:rPr lang="en-US" sz="2400" dirty="0"/>
              <a:t> the role of membranes in cell signaling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Give examples</a:t>
            </a:r>
            <a:r>
              <a:rPr lang="en-US" sz="2400" dirty="0"/>
              <a:t> of how the membrane functions as a permeability barrier 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Point out </a:t>
            </a:r>
            <a:r>
              <a:rPr lang="en-US" sz="2400" dirty="0" smtClean="0"/>
              <a:t>the </a:t>
            </a:r>
            <a:r>
              <a:rPr lang="en-US" sz="2400" dirty="0"/>
              <a:t>importance of membranes in cellular compartmentalization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Membrane</a:t>
            </a:r>
            <a:endParaRPr lang="en-US" dirty="0"/>
          </a:p>
        </p:txBody>
      </p:sp>
      <p:pic>
        <p:nvPicPr>
          <p:cNvPr id="4" name="Content Placeholder 3" descr="figure 10-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706" y="1600200"/>
            <a:ext cx="7208587" cy="45259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67000" y="4572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37044" y="1577008"/>
            <a:ext cx="496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ed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751138"/>
            <a:ext cx="2590800" cy="2578100"/>
          </a:xfrm>
          <a:prstGeom prst="rect">
            <a:avLst/>
          </a:prstGeom>
          <a:noFill/>
        </p:spPr>
      </p:pic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7838" y="2667000"/>
            <a:ext cx="2620962" cy="2663825"/>
          </a:xfrm>
          <a:prstGeom prst="rect">
            <a:avLst/>
          </a:prstGeom>
          <a:noFill/>
        </p:spPr>
      </p:pic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1538" y="1981200"/>
            <a:ext cx="2735262" cy="3048000"/>
          </a:xfrm>
          <a:prstGeom prst="rect">
            <a:avLst/>
          </a:prstGeom>
          <a:noFill/>
        </p:spPr>
      </p:pic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228600" y="5257800"/>
            <a:ext cx="1752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3048000" y="5257800"/>
            <a:ext cx="1905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5943600" y="4953000"/>
            <a:ext cx="2133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20" name="Rectangle 8"/>
          <p:cNvSpPr>
            <a:spLocks noGrp="1" noChangeArrowheads="1"/>
          </p:cNvSpPr>
          <p:nvPr>
            <p:ph type="title"/>
          </p:nvPr>
        </p:nvSpPr>
        <p:spPr>
          <a:solidFill>
            <a:srgbClr val="99CCFF"/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Three Classes of Membrane Proteins</a:t>
            </a:r>
          </a:p>
        </p:txBody>
      </p:sp>
      <p:sp>
        <p:nvSpPr>
          <p:cNvPr id="166922" name="Rectangle 10"/>
          <p:cNvSpPr>
            <a:spLocks noChangeArrowheads="1"/>
          </p:cNvSpPr>
          <p:nvPr/>
        </p:nvSpPr>
        <p:spPr bwMode="auto">
          <a:xfrm>
            <a:off x="609600" y="5867400"/>
            <a:ext cx="20764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/>
              </a:rPr>
              <a:t>Integral</a:t>
            </a:r>
          </a:p>
          <a:p>
            <a:pPr>
              <a:spcBef>
                <a:spcPct val="50000"/>
              </a:spcBef>
            </a:pPr>
            <a:r>
              <a:rPr lang="en-US" sz="2000">
                <a:effectLst/>
              </a:rPr>
              <a:t>(Transmembrane)</a:t>
            </a:r>
            <a:r>
              <a:rPr lang="en-US">
                <a:effectLst/>
              </a:rPr>
              <a:t> </a:t>
            </a:r>
          </a:p>
        </p:txBody>
      </p:sp>
      <p:sp>
        <p:nvSpPr>
          <p:cNvPr id="166923" name="Rectangle 11"/>
          <p:cNvSpPr>
            <a:spLocks noChangeArrowheads="1"/>
          </p:cNvSpPr>
          <p:nvPr/>
        </p:nvSpPr>
        <p:spPr bwMode="auto">
          <a:xfrm>
            <a:off x="3816350" y="5867400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/>
              </a:rPr>
              <a:t>Peripheral </a:t>
            </a:r>
          </a:p>
        </p:txBody>
      </p:sp>
      <p:sp>
        <p:nvSpPr>
          <p:cNvPr id="166924" name="Text Box 12"/>
          <p:cNvSpPr txBox="1">
            <a:spLocks noChangeArrowheads="1"/>
          </p:cNvSpPr>
          <p:nvPr/>
        </p:nvSpPr>
        <p:spPr bwMode="auto">
          <a:xfrm>
            <a:off x="6324600" y="5867400"/>
            <a:ext cx="2362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/>
              </a:rPr>
              <a:t>Lipid-anchored </a:t>
            </a:r>
          </a:p>
          <a:p>
            <a:pPr>
              <a:spcBef>
                <a:spcPct val="50000"/>
              </a:spcBef>
            </a:pPr>
            <a:endParaRPr lang="en-US">
              <a:effectLst/>
            </a:endParaRPr>
          </a:p>
        </p:txBody>
      </p:sp>
      <p:sp>
        <p:nvSpPr>
          <p:cNvPr id="166926" name="Oval 14"/>
          <p:cNvSpPr>
            <a:spLocks noChangeArrowheads="1"/>
          </p:cNvSpPr>
          <p:nvPr/>
        </p:nvSpPr>
        <p:spPr bwMode="auto">
          <a:xfrm>
            <a:off x="8153400" y="3200400"/>
            <a:ext cx="457200" cy="6096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27" name="Oval 15"/>
          <p:cNvSpPr>
            <a:spLocks noChangeArrowheads="1"/>
          </p:cNvSpPr>
          <p:nvPr/>
        </p:nvSpPr>
        <p:spPr bwMode="auto">
          <a:xfrm>
            <a:off x="6934200" y="3657600"/>
            <a:ext cx="457200" cy="6096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2" grpId="0"/>
      <p:bldP spid="166923" grpId="0"/>
      <p:bldP spid="166924" grpId="0"/>
      <p:bldP spid="166926" grpId="0" animBg="1"/>
      <p:bldP spid="1669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76400"/>
            <a:ext cx="8458200" cy="4899025"/>
          </a:xfrm>
          <a:prstGeom prst="rect">
            <a:avLst/>
          </a:prstGeom>
          <a:noFill/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33400" y="5715000"/>
            <a:ext cx="3886200" cy="381000"/>
            <a:chOff x="336" y="3600"/>
            <a:chExt cx="2448" cy="240"/>
          </a:xfrm>
        </p:grpSpPr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336" y="3600"/>
              <a:ext cx="1152" cy="240"/>
            </a:xfrm>
            <a:prstGeom prst="rect">
              <a:avLst/>
            </a:prstGeom>
            <a:noFill/>
            <a:ln w="5715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1536" y="3600"/>
              <a:ext cx="1248" cy="240"/>
            </a:xfrm>
            <a:prstGeom prst="rect">
              <a:avLst/>
            </a:prstGeom>
            <a:noFill/>
            <a:ln w="57150" cmpd="thinThick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Lipid Bilayer is Asymmetrical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400050" y="1676400"/>
            <a:ext cx="8439150" cy="4876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>
            <a:off x="3476625" y="1885950"/>
            <a:ext cx="1295400" cy="762000"/>
          </a:xfrm>
          <a:prstGeom prst="hexagon">
            <a:avLst>
              <a:gd name="adj" fmla="val 42500"/>
              <a:gd name="vf" fmla="val 115470"/>
            </a:avLst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457200" y="4114800"/>
            <a:ext cx="8382000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lgDash"/>
            <a:round/>
            <a:headEnd/>
            <a:tailEnd/>
          </a:ln>
          <a:effectLst>
            <a:outerShdw dist="35921" dir="2700000" algn="ctr" rotWithShape="0">
              <a:srgbClr val="FF0066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 flipV="1">
            <a:off x="1752600" y="2743200"/>
            <a:ext cx="0" cy="2438400"/>
          </a:xfrm>
          <a:prstGeom prst="line">
            <a:avLst/>
          </a:prstGeom>
          <a:noFill/>
          <a:ln w="8255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animBg="1"/>
      <p:bldP spid="16400" grpId="0" animBg="1"/>
      <p:bldP spid="163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holesterol in a membrane"/>
          <p:cNvPicPr>
            <a:picLocks noChangeAspect="1" noChangeArrowheads="1"/>
          </p:cNvPicPr>
          <p:nvPr/>
        </p:nvPicPr>
        <p:blipFill>
          <a:blip r:embed="rId4" cstate="print"/>
          <a:srcRect l="2013" r="3397"/>
          <a:stretch>
            <a:fillRect/>
          </a:stretch>
        </p:blipFill>
        <p:spPr bwMode="auto">
          <a:xfrm>
            <a:off x="152400" y="381000"/>
            <a:ext cx="3581400" cy="6324600"/>
          </a:xfrm>
          <a:prstGeom prst="rect">
            <a:avLst/>
          </a:prstGeom>
          <a:noFill/>
        </p:spPr>
      </p:pic>
      <p:pic>
        <p:nvPicPr>
          <p:cNvPr id="95235" name="Picture 3" descr="Fig 10-11"/>
          <p:cNvPicPr>
            <a:picLocks noChangeAspect="1" noChangeArrowheads="1"/>
          </p:cNvPicPr>
          <p:nvPr/>
        </p:nvPicPr>
        <p:blipFill>
          <a:blip r:embed="rId5" cstate="print"/>
          <a:srcRect b="9099"/>
          <a:stretch>
            <a:fillRect/>
          </a:stretch>
        </p:blipFill>
        <p:spPr bwMode="auto">
          <a:xfrm>
            <a:off x="3981450" y="3355975"/>
            <a:ext cx="5086350" cy="3044825"/>
          </a:xfrm>
          <a:prstGeom prst="rect">
            <a:avLst/>
          </a:prstGeom>
          <a:noFill/>
        </p:spPr>
      </p:pic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11430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Cholesterol</a:t>
            </a:r>
            <a:r>
              <a:rPr lang="en-US"/>
              <a:t> 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8200" y="1371600"/>
            <a:ext cx="3810000" cy="990600"/>
          </a:xfrm>
        </p:spPr>
        <p:txBody>
          <a:bodyPr/>
          <a:lstStyle/>
          <a:p>
            <a:r>
              <a:rPr lang="en-US" sz="2400"/>
              <a:t>Decreases the fluidity of the membrane</a:t>
            </a: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152400" y="381000"/>
            <a:ext cx="3581400" cy="6324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3962400" y="3352800"/>
            <a:ext cx="5086350" cy="304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artner_Hiatt_p17_fig_2-9 S3_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57200"/>
            <a:ext cx="8077200" cy="621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Lipid ra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16075"/>
            <a:ext cx="86868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362200" y="1371600"/>
            <a:ext cx="3987808" cy="3657600"/>
          </a:xfrm>
          <a:prstGeom prst="rect">
            <a:avLst/>
          </a:prstGeom>
          <a:solidFill>
            <a:srgbClr val="4F81BD">
              <a:alpha val="20000"/>
            </a:srgbClr>
          </a:solidFill>
          <a:ln>
            <a:solidFill>
              <a:srgbClr val="385D8A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Lipid Raft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28600" y="6248400"/>
            <a:ext cx="1219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54496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Outside</a:t>
            </a:r>
          </a:p>
          <a:p>
            <a:endParaRPr lang="en-US" dirty="0"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600200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Inside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Facilitated Diffusion</a:t>
            </a:r>
            <a:r>
              <a:rPr lang="en-US" dirty="0"/>
              <a:t> </a:t>
            </a:r>
          </a:p>
        </p:txBody>
      </p:sp>
      <p:pic>
        <p:nvPicPr>
          <p:cNvPr id="43011" name="Picture 3" descr="fig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5800" y="2033588"/>
            <a:ext cx="7772400" cy="4010025"/>
          </a:xfrm>
          <a:noFill/>
          <a:ln/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85800" y="2038350"/>
            <a:ext cx="7772400" cy="39814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248400" y="2209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glucose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16666 L 1.11022E-16 0.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803</Words>
  <Application>Microsoft Office PowerPoint</Application>
  <PresentationFormat>On-screen Show (4:3)</PresentationFormat>
  <Paragraphs>79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Review Podcast of Membranes </vt:lpstr>
      <vt:lpstr>At the end of this lecture you should be able to:</vt:lpstr>
      <vt:lpstr>Plasma Membrane</vt:lpstr>
      <vt:lpstr>Three Classes of Membrane Proteins</vt:lpstr>
      <vt:lpstr>Lipid Bilayer is Asymmetrical</vt:lpstr>
      <vt:lpstr>Cholesterol </vt:lpstr>
      <vt:lpstr>Slide 7</vt:lpstr>
      <vt:lpstr>Lipid Raft</vt:lpstr>
      <vt:lpstr>Facilitated Diffusion </vt:lpstr>
      <vt:lpstr>Cellular Compartments</vt:lpstr>
      <vt:lpstr>Questions</vt:lpstr>
      <vt:lpstr>Questions</vt:lpstr>
      <vt:lpstr>What does Transcytosis Accomplish?</vt:lpstr>
      <vt:lpstr>What does this Experiment Demonstrate?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Postpodcast -2010 Note Changes to be made in red</dc:title>
  <dc:creator>Dr. Feinberg</dc:creator>
  <cp:lastModifiedBy>Dr. Feinberg</cp:lastModifiedBy>
  <cp:revision>163</cp:revision>
  <dcterms:created xsi:type="dcterms:W3CDTF">2009-09-14T15:45:01Z</dcterms:created>
  <dcterms:modified xsi:type="dcterms:W3CDTF">2009-12-07T21:38:23Z</dcterms:modified>
</cp:coreProperties>
</file>