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257" r:id="rId3"/>
    <p:sldId id="262" r:id="rId4"/>
    <p:sldId id="258" r:id="rId5"/>
    <p:sldId id="261" r:id="rId6"/>
    <p:sldId id="263" r:id="rId7"/>
    <p:sldId id="264" r:id="rId8"/>
    <p:sldId id="265" r:id="rId9"/>
    <p:sldId id="269" r:id="rId10"/>
    <p:sldId id="270" r:id="rId11"/>
    <p:sldId id="271" r:id="rId12"/>
    <p:sldId id="272" r:id="rId13"/>
    <p:sldId id="273" r:id="rId14"/>
    <p:sldId id="268" r:id="rId15"/>
    <p:sldId id="266" r:id="rId16"/>
    <p:sldId id="267" r:id="rId17"/>
    <p:sldId id="274" r:id="rId18"/>
    <p:sldId id="276" r:id="rId19"/>
    <p:sldId id="277" r:id="rId20"/>
    <p:sldId id="290" r:id="rId21"/>
    <p:sldId id="291" r:id="rId22"/>
    <p:sldId id="294" r:id="rId23"/>
    <p:sldId id="295" r:id="rId24"/>
    <p:sldId id="296" r:id="rId25"/>
    <p:sldId id="297" r:id="rId26"/>
    <p:sldId id="299" r:id="rId27"/>
    <p:sldId id="300" r:id="rId28"/>
    <p:sldId id="301" r:id="rId29"/>
    <p:sldId id="348" r:id="rId30"/>
    <p:sldId id="349" r:id="rId31"/>
    <p:sldId id="278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61" r:id="rId42"/>
    <p:sldId id="311" r:id="rId43"/>
    <p:sldId id="312" r:id="rId44"/>
    <p:sldId id="313" r:id="rId45"/>
    <p:sldId id="314" r:id="rId46"/>
    <p:sldId id="279" r:id="rId47"/>
    <p:sldId id="315" r:id="rId48"/>
    <p:sldId id="316" r:id="rId49"/>
    <p:sldId id="317" r:id="rId50"/>
    <p:sldId id="318" r:id="rId51"/>
    <p:sldId id="320" r:id="rId52"/>
    <p:sldId id="359" r:id="rId53"/>
    <p:sldId id="322" r:id="rId54"/>
    <p:sldId id="323" r:id="rId55"/>
    <p:sldId id="328" r:id="rId56"/>
    <p:sldId id="329" r:id="rId57"/>
    <p:sldId id="330" r:id="rId58"/>
    <p:sldId id="331" r:id="rId59"/>
    <p:sldId id="332" r:id="rId60"/>
    <p:sldId id="333" r:id="rId61"/>
    <p:sldId id="334" r:id="rId62"/>
    <p:sldId id="335" r:id="rId63"/>
    <p:sldId id="337" r:id="rId64"/>
    <p:sldId id="339" r:id="rId65"/>
    <p:sldId id="325" r:id="rId66"/>
    <p:sldId id="326" r:id="rId67"/>
    <p:sldId id="341" r:id="rId68"/>
    <p:sldId id="285" r:id="rId69"/>
    <p:sldId id="286" r:id="rId70"/>
    <p:sldId id="340" r:id="rId71"/>
    <p:sldId id="342" r:id="rId72"/>
    <p:sldId id="346" r:id="rId73"/>
    <p:sldId id="344" r:id="rId74"/>
    <p:sldId id="327" r:id="rId75"/>
    <p:sldId id="347" r:id="rId76"/>
    <p:sldId id="350" r:id="rId77"/>
    <p:sldId id="356" r:id="rId78"/>
    <p:sldId id="352" r:id="rId79"/>
    <p:sldId id="353" r:id="rId80"/>
    <p:sldId id="355" r:id="rId81"/>
    <p:sldId id="364" r:id="rId82"/>
    <p:sldId id="363" r:id="rId83"/>
    <p:sldId id="365" r:id="rId84"/>
    <p:sldId id="366" r:id="rId85"/>
    <p:sldId id="360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6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Relationship Id="rId4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1CA5B-31A6-4F56-A919-D49FFA881D99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29C6F-9A14-4D38-AD3B-F17D31C5B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29C6F-9A14-4D38-AD3B-F17D31C5B6F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sending an email you can type the name</a:t>
            </a:r>
            <a:r>
              <a:rPr lang="en-US" baseline="0" dirty="0" smtClean="0"/>
              <a:t> of the person next to </a:t>
            </a:r>
            <a:r>
              <a:rPr lang="en-US" baseline="0" dirty="0" err="1" smtClean="0"/>
              <a:t>To</a:t>
            </a:r>
            <a:r>
              <a:rPr lang="en-US" baseline="0" dirty="0" smtClean="0"/>
              <a:t> button and the </a:t>
            </a:r>
            <a:r>
              <a:rPr lang="en-US" b="1" baseline="0" dirty="0" smtClean="0"/>
              <a:t>Select Name window</a:t>
            </a:r>
            <a:r>
              <a:rPr lang="en-US" b="0" baseline="0" dirty="0" smtClean="0"/>
              <a:t> will show.  The Select Names window will show the Global Address list by default.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29C6F-9A14-4D38-AD3B-F17D31C5B6F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3E4EC-A23B-4107-B166-52ECD3583865}" type="datetime1">
              <a:rPr lang="en-US" smtClean="0"/>
              <a:pPr/>
              <a:t>8/20/2010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A493-454A-450D-8EC1-B86EB89272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E855C-FC7D-4499-9C0A-87EEF7A74C9B}" type="datetime1">
              <a:rPr lang="en-US" smtClean="0"/>
              <a:pPr/>
              <a:t>8/20/2010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A493-454A-450D-8EC1-B86EB89272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D28B5-4595-4CEF-BF09-F8F1D4DD3984}" type="datetime1">
              <a:rPr lang="en-US" smtClean="0"/>
              <a:pPr/>
              <a:t>8/20/2010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A493-454A-450D-8EC1-B86EB89272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FA9D-D006-4E93-9642-239A8AFBB4AA}" type="datetime1">
              <a:rPr lang="en-US" smtClean="0"/>
              <a:pPr/>
              <a:t>8/20/2010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A493-454A-450D-8EC1-B86EB89272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F6962-C26B-40E0-8D2A-3987D1CADB1C}" type="datetime1">
              <a:rPr lang="en-US" smtClean="0"/>
              <a:pPr/>
              <a:t>8/20/2010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A493-454A-450D-8EC1-B86EB89272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3CA4-AB04-4CCD-9DC1-300C8F83330B}" type="datetime1">
              <a:rPr lang="en-US" smtClean="0"/>
              <a:pPr/>
              <a:t>8/20/2010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A493-454A-450D-8EC1-B86EB89272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A8B1C-637E-4C3B-A7E6-E59FF238FF49}" type="datetime1">
              <a:rPr lang="en-US" smtClean="0"/>
              <a:pPr/>
              <a:t>8/20/2010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A493-454A-450D-8EC1-B86EB89272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3F3B-4047-4FE4-93B6-B64FAB66B799}" type="datetime1">
              <a:rPr lang="en-US" smtClean="0"/>
              <a:pPr/>
              <a:t>8/20/2010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A493-454A-450D-8EC1-B86EB89272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12FF-2433-4400-A6B8-8BCB050C1D8D}" type="datetime1">
              <a:rPr lang="en-US" smtClean="0"/>
              <a:pPr/>
              <a:t>8/20/2010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A493-454A-450D-8EC1-B86EB89272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C65E8-B2D4-4C46-8369-8C1C2989170B}" type="datetime1">
              <a:rPr lang="en-US" smtClean="0"/>
              <a:pPr/>
              <a:t>8/20/2010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A493-454A-450D-8EC1-B86EB89272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5D78D-5DDB-46EB-8FF4-CA4B9493BA90}" type="datetime1">
              <a:rPr lang="en-US" smtClean="0"/>
              <a:pPr/>
              <a:t>8/20/2010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8A493-454A-450D-8EC1-B86EB89272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123D5-C11E-4EE9-B206-E14265F9D34C}" type="datetime1">
              <a:rPr lang="en-US" smtClean="0"/>
              <a:pPr/>
              <a:t>8/20/2010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Created by Joanne Garcenila Calinao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8A493-454A-450D-8EC1-B86EB89272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27.png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28.png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20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3.bin"/><Relationship Id="rId5" Type="http://schemas.openxmlformats.org/officeDocument/2006/relationships/oleObject" Target="../embeddings/oleObject22.bin"/><Relationship Id="rId4" Type="http://schemas.openxmlformats.org/officeDocument/2006/relationships/oleObject" Target="../embeddings/oleObject21.bin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dirty="0" smtClean="0"/>
              <a:t>MS Outlook 2007 training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2743200"/>
            <a:ext cx="7772400" cy="200054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Facilitator: Joanne Garcenila Calinao</a:t>
            </a:r>
          </a:p>
          <a:p>
            <a:pPr algn="ctr"/>
            <a:r>
              <a:rPr lang="en-US" sz="3200" dirty="0" smtClean="0"/>
              <a:t>                                                                                </a:t>
            </a:r>
            <a:r>
              <a:rPr lang="en-US" sz="2000" dirty="0" smtClean="0"/>
              <a:t>Email address: garcenjv@umdnj.edu</a:t>
            </a:r>
          </a:p>
          <a:p>
            <a:pPr algn="ctr"/>
            <a:endParaRPr lang="en-US" sz="32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NJMS - Technology Support Services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dirty="0" smtClean="0"/>
              <a:t>To-Do Bar</a:t>
            </a:r>
            <a:endParaRPr lang="en-US" dirty="0"/>
          </a:p>
        </p:txBody>
      </p:sp>
      <p:pic>
        <p:nvPicPr>
          <p:cNvPr id="4" name="Picture 8" descr="To-Do Ba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838200"/>
            <a:ext cx="5667375" cy="2857500"/>
          </a:xfr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119813" y="854075"/>
            <a:ext cx="27447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spcAft>
                <a:spcPct val="75000"/>
              </a:spcAft>
            </a:pPr>
            <a:r>
              <a:rPr lang="en-US" sz="2000" dirty="0"/>
              <a:t>Located at the far right of the window, the </a:t>
            </a:r>
            <a:br>
              <a:rPr lang="en-US" sz="2000" dirty="0"/>
            </a:br>
            <a:r>
              <a:rPr lang="en-US" sz="2000" b="1" dirty="0"/>
              <a:t>To-Do Bar </a:t>
            </a:r>
            <a:r>
              <a:rPr lang="en-US" sz="2000" dirty="0"/>
              <a:t>is visible wherever you happen  to be working in Outlook. 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339725" y="3951288"/>
            <a:ext cx="84137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77813" y="3994150"/>
            <a:ext cx="592613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spcAft>
                <a:spcPct val="75000"/>
              </a:spcAft>
            </a:pPr>
            <a:r>
              <a:rPr lang="en-US" dirty="0">
                <a:solidFill>
                  <a:srgbClr val="FFCC00"/>
                </a:solidFill>
              </a:rPr>
              <a:t>The To-Do Bar is there to help you keep track of upcoming tasks and appointments.</a:t>
            </a:r>
          </a:p>
        </p:txBody>
      </p:sp>
      <p:graphicFrame>
        <p:nvGraphicFramePr>
          <p:cNvPr id="192519" name="Object 7"/>
          <p:cNvGraphicFramePr>
            <a:graphicFrameLocks noChangeAspect="1"/>
          </p:cNvGraphicFramePr>
          <p:nvPr/>
        </p:nvGraphicFramePr>
        <p:xfrm>
          <a:off x="304800" y="5105400"/>
          <a:ext cx="269875" cy="303212"/>
        </p:xfrm>
        <a:graphic>
          <a:graphicData uri="http://schemas.openxmlformats.org/presentationml/2006/ole">
            <p:oleObj spid="_x0000_s1026" name="Visio" r:id="rId4" imgW="270231" imgH="303063" progId="">
              <p:embed/>
            </p:oleObj>
          </a:graphicData>
        </a:graphic>
      </p:graphicFrame>
      <p:graphicFrame>
        <p:nvGraphicFramePr>
          <p:cNvPr id="192520" name="Object 8"/>
          <p:cNvGraphicFramePr>
            <a:graphicFrameLocks noChangeAspect="1"/>
          </p:cNvGraphicFramePr>
          <p:nvPr/>
        </p:nvGraphicFramePr>
        <p:xfrm>
          <a:off x="304800" y="5500687"/>
          <a:ext cx="269875" cy="303213"/>
        </p:xfrm>
        <a:graphic>
          <a:graphicData uri="http://schemas.openxmlformats.org/presentationml/2006/ole">
            <p:oleObj spid="_x0000_s1027" name="Visio" r:id="rId5" imgW="270231" imgH="303063" progId="">
              <p:embed/>
            </p:oleObj>
          </a:graphicData>
        </a:graphic>
      </p:graphicFrame>
      <p:graphicFrame>
        <p:nvGraphicFramePr>
          <p:cNvPr id="192521" name="Object 9"/>
          <p:cNvGraphicFramePr>
            <a:graphicFrameLocks noChangeAspect="1"/>
          </p:cNvGraphicFramePr>
          <p:nvPr/>
        </p:nvGraphicFramePr>
        <p:xfrm>
          <a:off x="304800" y="5892800"/>
          <a:ext cx="269875" cy="303212"/>
        </p:xfrm>
        <a:graphic>
          <a:graphicData uri="http://schemas.openxmlformats.org/presentationml/2006/ole">
            <p:oleObj spid="_x0000_s1028" name="Visio" r:id="rId6" imgW="270231" imgH="303063" progId="">
              <p:embed/>
            </p:oleObj>
          </a:graphicData>
        </a:graphic>
      </p:graphicFrame>
      <p:graphicFrame>
        <p:nvGraphicFramePr>
          <p:cNvPr id="192523" name="Object 11"/>
          <p:cNvGraphicFramePr>
            <a:graphicFrameLocks noChangeAspect="1"/>
          </p:cNvGraphicFramePr>
          <p:nvPr/>
        </p:nvGraphicFramePr>
        <p:xfrm>
          <a:off x="304800" y="6284912"/>
          <a:ext cx="269875" cy="303213"/>
        </p:xfrm>
        <a:graphic>
          <a:graphicData uri="http://schemas.openxmlformats.org/presentationml/2006/ole">
            <p:oleObj spid="_x0000_s1029" name="Visio" r:id="rId7" imgW="270231" imgH="303063" progId="">
              <p:embed/>
            </p:oleObj>
          </a:graphicData>
        </a:graphic>
      </p:graphicFrame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609600" y="5029200"/>
            <a:ext cx="594042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spcAft>
                <a:spcPct val="25000"/>
              </a:spcAft>
            </a:pPr>
            <a:r>
              <a:rPr lang="en-US" dirty="0">
                <a:solidFill>
                  <a:srgbClr val="FFCC00"/>
                </a:solidFill>
              </a:rPr>
              <a:t>Date </a:t>
            </a:r>
            <a:r>
              <a:rPr lang="en-US" dirty="0" smtClean="0">
                <a:solidFill>
                  <a:srgbClr val="FFCC00"/>
                </a:solidFill>
              </a:rPr>
              <a:t>Navigator</a:t>
            </a: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228600" y="4648200"/>
            <a:ext cx="592613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spcAft>
                <a:spcPct val="75000"/>
              </a:spcAft>
            </a:pPr>
            <a:r>
              <a:rPr lang="en-US" dirty="0">
                <a:solidFill>
                  <a:srgbClr val="FFCC00"/>
                </a:solidFill>
              </a:rPr>
              <a:t>The picture calls out a few of its key elements: </a:t>
            </a: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09600" y="6248400"/>
            <a:ext cx="594042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spcAft>
                <a:spcPct val="25000"/>
              </a:spcAft>
            </a:pPr>
            <a:r>
              <a:rPr lang="en-US" dirty="0" smtClean="0">
                <a:solidFill>
                  <a:srgbClr val="FFCC00"/>
                </a:solidFill>
              </a:rPr>
              <a:t>Your </a:t>
            </a:r>
            <a:r>
              <a:rPr lang="en-US" dirty="0">
                <a:solidFill>
                  <a:srgbClr val="FFCC00"/>
                </a:solidFill>
              </a:rPr>
              <a:t>task list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609600" y="5791200"/>
            <a:ext cx="594042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spcAft>
                <a:spcPct val="25000"/>
              </a:spcAft>
            </a:pPr>
            <a:r>
              <a:rPr lang="en-US" dirty="0" smtClean="0">
                <a:solidFill>
                  <a:srgbClr val="FFCC00"/>
                </a:solidFill>
              </a:rPr>
              <a:t>A </a:t>
            </a:r>
            <a:r>
              <a:rPr lang="en-US" dirty="0">
                <a:solidFill>
                  <a:srgbClr val="FFCC00"/>
                </a:solidFill>
              </a:rPr>
              <a:t>place to enter new tasks by </a:t>
            </a:r>
            <a:r>
              <a:rPr lang="en-US" dirty="0" smtClean="0">
                <a:solidFill>
                  <a:srgbClr val="FFCC00"/>
                </a:solidFill>
              </a:rPr>
              <a:t>typing</a:t>
            </a: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609600" y="5410200"/>
            <a:ext cx="594042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spcAft>
                <a:spcPct val="25000"/>
              </a:spcAft>
            </a:pPr>
            <a:r>
              <a:rPr lang="en-US" dirty="0" smtClean="0">
                <a:solidFill>
                  <a:srgbClr val="FFCC00"/>
                </a:solidFill>
              </a:rPr>
              <a:t>Upcoming </a:t>
            </a:r>
            <a:r>
              <a:rPr lang="en-US" dirty="0">
                <a:solidFill>
                  <a:srgbClr val="FFCC00"/>
                </a:solidFill>
              </a:rPr>
              <a:t>calendar </a:t>
            </a:r>
            <a:r>
              <a:rPr lang="en-US" dirty="0" smtClean="0">
                <a:solidFill>
                  <a:srgbClr val="FFCC00"/>
                </a:solidFill>
              </a:rPr>
              <a:t>appointments</a:t>
            </a: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  <p:bldP spid="8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chemeClr val="accent2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Outlook Help</a:t>
            </a:r>
            <a:endParaRPr lang="en-US" dirty="0"/>
          </a:p>
        </p:txBody>
      </p:sp>
      <p:pic>
        <p:nvPicPr>
          <p:cNvPr id="4" name="Content Placeholder 3" descr="Outlookmenu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6200" y="609600"/>
            <a:ext cx="8915400" cy="1371600"/>
          </a:xfrm>
        </p:spPr>
      </p:pic>
      <p:pic>
        <p:nvPicPr>
          <p:cNvPr id="5" name="Picture 4" descr="Outlook help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2514600"/>
            <a:ext cx="4343400" cy="4138267"/>
          </a:xfrm>
          <a:prstGeom prst="rect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</p:pic>
      <p:cxnSp>
        <p:nvCxnSpPr>
          <p:cNvPr id="7" name="Straight Connector 6"/>
          <p:cNvCxnSpPr/>
          <p:nvPr/>
        </p:nvCxnSpPr>
        <p:spPr>
          <a:xfrm rot="10800000" flipV="1">
            <a:off x="3276600" y="1219200"/>
            <a:ext cx="1981200" cy="129540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257800" y="1219200"/>
            <a:ext cx="2362200" cy="129540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28" idx="1"/>
          </p:cNvCxnSpPr>
          <p:nvPr/>
        </p:nvCxnSpPr>
        <p:spPr>
          <a:xfrm>
            <a:off x="5334000" y="3429000"/>
            <a:ext cx="990600" cy="68728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324600" y="3962400"/>
            <a:ext cx="2667000" cy="30777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Type a keyword of your topic here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5334000" y="1143000"/>
            <a:ext cx="685800" cy="1588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19800" y="914400"/>
            <a:ext cx="12192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here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dirty="0" smtClean="0"/>
              <a:t>Out of office message</a:t>
            </a:r>
            <a:endParaRPr lang="en-US" dirty="0"/>
          </a:p>
        </p:txBody>
      </p:sp>
      <p:pic>
        <p:nvPicPr>
          <p:cNvPr id="4" name="Content Placeholder 3" descr="Outlookmenu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8200"/>
            <a:ext cx="9144000" cy="1676400"/>
          </a:xfrm>
        </p:spPr>
      </p:pic>
      <p:cxnSp>
        <p:nvCxnSpPr>
          <p:cNvPr id="6" name="Straight Connector 5"/>
          <p:cNvCxnSpPr/>
          <p:nvPr/>
        </p:nvCxnSpPr>
        <p:spPr>
          <a:xfrm rot="5400000">
            <a:off x="114300" y="1485900"/>
            <a:ext cx="1295400" cy="91440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 flipH="1">
            <a:off x="1066800" y="1447800"/>
            <a:ext cx="1295400" cy="99060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Out of office assistant menu.bmp"/>
          <p:cNvPicPr>
            <a:picLocks noChangeAspect="1"/>
          </p:cNvPicPr>
          <p:nvPr/>
        </p:nvPicPr>
        <p:blipFill>
          <a:blip r:embed="rId3" cstate="print"/>
          <a:srcRect t="6333" r="4294"/>
          <a:stretch>
            <a:fillRect/>
          </a:stretch>
        </p:blipFill>
        <p:spPr>
          <a:xfrm>
            <a:off x="304800" y="2590800"/>
            <a:ext cx="1905000" cy="3380924"/>
          </a:xfrm>
          <a:prstGeom prst="rect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16" name="Right Arrow 15"/>
          <p:cNvSpPr/>
          <p:nvPr/>
        </p:nvSpPr>
        <p:spPr>
          <a:xfrm rot="1462172" flipH="1">
            <a:off x="2082867" y="3864190"/>
            <a:ext cx="690874" cy="27262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381000" y="6096000"/>
            <a:ext cx="84137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4800" y="62484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C00"/>
                </a:solidFill>
              </a:rPr>
              <a:t>This feature sends an automatic response message while you’re out of the office.</a:t>
            </a:r>
            <a:endParaRPr lang="en-US" dirty="0">
              <a:solidFill>
                <a:srgbClr val="FFCC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1295400" y="1066800"/>
            <a:ext cx="685800" cy="15240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81200" y="914400"/>
            <a:ext cx="12954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Tools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Out of office message </a:t>
            </a:r>
            <a:r>
              <a:rPr lang="en-US" sz="2800" dirty="0" smtClean="0"/>
              <a:t>– Out of office assistant window</a:t>
            </a:r>
            <a:endParaRPr lang="en-US" sz="2800" dirty="0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457200" y="4419600"/>
            <a:ext cx="84137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33400" y="45720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C00"/>
                </a:solidFill>
              </a:rPr>
              <a:t>Select Send Out of Office auto-replies and put a check mark on the box “Only send during this time range:” Select the Start time and End time.</a:t>
            </a:r>
            <a:endParaRPr lang="en-US" dirty="0">
              <a:solidFill>
                <a:srgbClr val="FFCC00"/>
              </a:solidFill>
            </a:endParaRPr>
          </a:p>
        </p:txBody>
      </p:sp>
      <p:pic>
        <p:nvPicPr>
          <p:cNvPr id="20" name="Picture 19" descr="Out of office box assistan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762000"/>
            <a:ext cx="4572000" cy="342900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flipH="1" flipV="1">
            <a:off x="5562600" y="2819400"/>
            <a:ext cx="1219200" cy="609600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81800" y="28194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Type your message on this space.</a:t>
            </a:r>
            <a:endParaRPr lang="en-US" dirty="0"/>
          </a:p>
        </p:txBody>
      </p:sp>
      <p:graphicFrame>
        <p:nvGraphicFramePr>
          <p:cNvPr id="27652" name="Object 4"/>
          <p:cNvGraphicFramePr>
            <a:graphicFrameLocks noChangeAspect="1"/>
          </p:cNvGraphicFramePr>
          <p:nvPr/>
        </p:nvGraphicFramePr>
        <p:xfrm>
          <a:off x="152400" y="4648200"/>
          <a:ext cx="269875" cy="303213"/>
        </p:xfrm>
        <a:graphic>
          <a:graphicData uri="http://schemas.openxmlformats.org/presentationml/2006/ole">
            <p:oleObj spid="_x0000_s26625" name="Visio" r:id="rId4" imgW="270231" imgH="303063" progId="">
              <p:embed/>
            </p:oleObj>
          </a:graphicData>
        </a:graphic>
      </p:graphicFrame>
      <p:graphicFrame>
        <p:nvGraphicFramePr>
          <p:cNvPr id="27653" name="Object 5"/>
          <p:cNvGraphicFramePr>
            <a:graphicFrameLocks noChangeAspect="1"/>
          </p:cNvGraphicFramePr>
          <p:nvPr/>
        </p:nvGraphicFramePr>
        <p:xfrm>
          <a:off x="152400" y="5562600"/>
          <a:ext cx="269875" cy="303213"/>
        </p:xfrm>
        <a:graphic>
          <a:graphicData uri="http://schemas.openxmlformats.org/presentationml/2006/ole">
            <p:oleObj spid="_x0000_s26626" name="Visio" r:id="rId5" imgW="270231" imgH="303063" progId="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7200" y="5562600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C00"/>
                </a:solidFill>
              </a:rPr>
              <a:t>Next, you can type a customized message that will be used to auto reply</a:t>
            </a:r>
          </a:p>
          <a:p>
            <a:r>
              <a:rPr lang="en-US" dirty="0" smtClean="0">
                <a:solidFill>
                  <a:srgbClr val="FFCC00"/>
                </a:solidFill>
              </a:rPr>
              <a:t>to messages sent by others. You can set up messages for both</a:t>
            </a:r>
          </a:p>
          <a:p>
            <a:r>
              <a:rPr lang="en-US" dirty="0" smtClean="0">
                <a:solidFill>
                  <a:srgbClr val="FFCC00"/>
                </a:solidFill>
              </a:rPr>
              <a:t>inside and outside of your organization. </a:t>
            </a:r>
            <a:endParaRPr lang="en-US" dirty="0">
              <a:solidFill>
                <a:srgbClr val="FFCC00"/>
              </a:solidFill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685800" y="1143000"/>
          <a:ext cx="269875" cy="303213"/>
        </p:xfrm>
        <a:graphic>
          <a:graphicData uri="http://schemas.openxmlformats.org/presentationml/2006/ole">
            <p:oleObj spid="_x0000_s26627" name="Visio" r:id="rId6" imgW="270231" imgH="303063" progId="">
              <p:embed/>
            </p:oleObj>
          </a:graphicData>
        </a:graphic>
      </p:graphicFrame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685800" y="2895600"/>
          <a:ext cx="269875" cy="303213"/>
        </p:xfrm>
        <a:graphic>
          <a:graphicData uri="http://schemas.openxmlformats.org/presentationml/2006/ole">
            <p:oleObj spid="_x0000_s26628" name="Visio" r:id="rId7" imgW="270231" imgH="303063" progId="">
              <p:embed/>
            </p:oleObj>
          </a:graphicData>
        </a:graphic>
      </p:graphicFrame>
      <p:cxnSp>
        <p:nvCxnSpPr>
          <p:cNvPr id="14" name="Straight Arrow Connector 13"/>
          <p:cNvCxnSpPr/>
          <p:nvPr/>
        </p:nvCxnSpPr>
        <p:spPr>
          <a:xfrm rot="10800000">
            <a:off x="4267200" y="3962400"/>
            <a:ext cx="2057400" cy="30480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24600" y="4038600"/>
            <a:ext cx="10668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Ok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12" grpId="0" animBg="1"/>
      <p:bldP spid="7" grpId="0"/>
      <p:bldP spid="10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dirty="0" smtClean="0"/>
              <a:t>The</a:t>
            </a:r>
            <a:r>
              <a:rPr lang="en-US" b="1" dirty="0" smtClean="0"/>
              <a:t> Ribbon</a:t>
            </a:r>
            <a:endParaRPr lang="en-US" b="1" dirty="0"/>
          </a:p>
        </p:txBody>
      </p:sp>
      <p:pic>
        <p:nvPicPr>
          <p:cNvPr id="4" name="Picture 8" descr="The Ribbon in a new e-mail mess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95400"/>
            <a:ext cx="5667375" cy="2857500"/>
          </a:xfrm>
        </p:spPr>
      </p:pic>
      <p:sp>
        <p:nvSpPr>
          <p:cNvPr id="6" name="TextBox 5"/>
          <p:cNvSpPr txBox="1"/>
          <p:nvPr/>
        </p:nvSpPr>
        <p:spPr>
          <a:xfrm>
            <a:off x="0" y="4724400"/>
            <a:ext cx="762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C00"/>
                </a:solidFill>
              </a:rPr>
              <a:t>Outlook commands are now more prominent, and common commands are displayed and grouped in ways that make them easy to find and use. </a:t>
            </a:r>
          </a:p>
          <a:p>
            <a:endParaRPr lang="en-US" dirty="0" smtClean="0">
              <a:solidFill>
                <a:srgbClr val="FFCC00"/>
              </a:solidFill>
            </a:endParaRPr>
          </a:p>
          <a:p>
            <a:r>
              <a:rPr lang="en-US" dirty="0" smtClean="0">
                <a:solidFill>
                  <a:srgbClr val="FFCC00"/>
                </a:solidFill>
              </a:rPr>
              <a:t>The Ribbon is  to help you get things done more easily and with fewer steps.</a:t>
            </a:r>
          </a:p>
          <a:p>
            <a:endParaRPr lang="en-US" dirty="0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28600" y="4572000"/>
            <a:ext cx="84137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pPr algn="l"/>
            <a:r>
              <a:rPr lang="en-US" dirty="0" smtClean="0"/>
              <a:t>A closer look at the Ribbon</a:t>
            </a:r>
            <a:endParaRPr lang="en-US" dirty="0"/>
          </a:p>
        </p:txBody>
      </p:sp>
      <p:pic>
        <p:nvPicPr>
          <p:cNvPr id="4" name="Picture 11" descr="Message tab, Basic Text group, and Font lis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143000"/>
            <a:ext cx="5667375" cy="2857500"/>
          </a:xfrm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85800" y="4648200"/>
            <a:ext cx="5940425" cy="2003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ct val="25000"/>
              </a:spcAft>
            </a:pPr>
            <a:r>
              <a:rPr lang="en-US" b="1" dirty="0">
                <a:solidFill>
                  <a:srgbClr val="FFCC00"/>
                </a:solidFill>
              </a:rPr>
              <a:t>Tabs: </a:t>
            </a:r>
            <a:r>
              <a:rPr lang="en-US" dirty="0">
                <a:solidFill>
                  <a:srgbClr val="FFCC00"/>
                </a:solidFill>
              </a:rPr>
              <a:t>The Ribbon is made up of different tabs, each related to specific kinds of work you do in Outlook. </a:t>
            </a:r>
          </a:p>
          <a:p>
            <a:pPr>
              <a:spcBef>
                <a:spcPct val="20000"/>
              </a:spcBef>
              <a:spcAft>
                <a:spcPct val="25000"/>
              </a:spcAft>
            </a:pPr>
            <a:r>
              <a:rPr lang="en-US" b="1" dirty="0">
                <a:solidFill>
                  <a:srgbClr val="FFCC00"/>
                </a:solidFill>
              </a:rPr>
              <a:t>Groups:</a:t>
            </a:r>
            <a:r>
              <a:rPr lang="en-US" dirty="0">
                <a:solidFill>
                  <a:srgbClr val="FFCC00"/>
                </a:solidFill>
              </a:rPr>
              <a:t> Each tab has several groups that show related items together.</a:t>
            </a:r>
          </a:p>
          <a:p>
            <a:pPr>
              <a:spcBef>
                <a:spcPct val="20000"/>
              </a:spcBef>
              <a:spcAft>
                <a:spcPct val="25000"/>
              </a:spcAft>
            </a:pPr>
            <a:r>
              <a:rPr lang="en-US" b="1" dirty="0">
                <a:solidFill>
                  <a:srgbClr val="FFCC00"/>
                </a:solidFill>
              </a:rPr>
              <a:t>Commands:</a:t>
            </a:r>
            <a:r>
              <a:rPr lang="en-US" dirty="0">
                <a:solidFill>
                  <a:srgbClr val="FFCC00"/>
                </a:solidFill>
              </a:rPr>
              <a:t> A command is a button, a box to enter information, or a menu. </a:t>
            </a:r>
            <a:endParaRPr lang="en-US" b="1" dirty="0">
              <a:solidFill>
                <a:srgbClr val="FFCC00"/>
              </a:solidFill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304800" y="4343400"/>
            <a:ext cx="84137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7652" name="Object 4"/>
          <p:cNvGraphicFramePr>
            <a:graphicFrameLocks noChangeAspect="1"/>
          </p:cNvGraphicFramePr>
          <p:nvPr/>
        </p:nvGraphicFramePr>
        <p:xfrm>
          <a:off x="304800" y="4724400"/>
          <a:ext cx="269875" cy="303212"/>
        </p:xfrm>
        <a:graphic>
          <a:graphicData uri="http://schemas.openxmlformats.org/presentationml/2006/ole">
            <p:oleObj spid="_x0000_s24578" name="Visio" r:id="rId4" imgW="270231" imgH="303063" progId="">
              <p:embed/>
            </p:oleObj>
          </a:graphicData>
        </a:graphic>
      </p:graphicFrame>
      <p:graphicFrame>
        <p:nvGraphicFramePr>
          <p:cNvPr id="27653" name="Object 5"/>
          <p:cNvGraphicFramePr>
            <a:graphicFrameLocks noChangeAspect="1"/>
          </p:cNvGraphicFramePr>
          <p:nvPr/>
        </p:nvGraphicFramePr>
        <p:xfrm>
          <a:off x="304800" y="5410200"/>
          <a:ext cx="269875" cy="303213"/>
        </p:xfrm>
        <a:graphic>
          <a:graphicData uri="http://schemas.openxmlformats.org/presentationml/2006/ole">
            <p:oleObj spid="_x0000_s24579" name="Visio" r:id="rId5" imgW="270231" imgH="303063" progId="">
              <p:embed/>
            </p:oleObj>
          </a:graphicData>
        </a:graphic>
      </p:graphicFrame>
      <p:graphicFrame>
        <p:nvGraphicFramePr>
          <p:cNvPr id="27654" name="Object 6"/>
          <p:cNvGraphicFramePr>
            <a:graphicFrameLocks noChangeAspect="1"/>
          </p:cNvGraphicFramePr>
          <p:nvPr/>
        </p:nvGraphicFramePr>
        <p:xfrm>
          <a:off x="304800" y="6096000"/>
          <a:ext cx="269875" cy="303212"/>
        </p:xfrm>
        <a:graphic>
          <a:graphicData uri="http://schemas.openxmlformats.org/presentationml/2006/ole">
            <p:oleObj spid="_x0000_s24580" name="Visio" r:id="rId6" imgW="270231" imgH="303063" progId="">
              <p:embed/>
            </p:oleObj>
          </a:graphicData>
        </a:graphic>
      </p:graphicFrame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chemeClr val="accent2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The Ribbon shows what you need</a:t>
            </a:r>
            <a:endParaRPr lang="en-US" dirty="0"/>
          </a:p>
        </p:txBody>
      </p:sp>
      <p:pic>
        <p:nvPicPr>
          <p:cNvPr id="5" name="Picture 8" descr="The Ribbon in Message, Appointment, and Contac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762000"/>
            <a:ext cx="5667375" cy="2857500"/>
          </a:xfr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715000" y="762000"/>
            <a:ext cx="2514600" cy="2819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spcAft>
                <a:spcPct val="75000"/>
              </a:spcAft>
            </a:pPr>
            <a:r>
              <a:rPr lang="en-US" sz="2000" dirty="0"/>
              <a:t>Once again, you’ll encounter the Ribbon when you take certain actions such as creating messages, calendar entries, or contacts. 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81000" y="3810000"/>
            <a:ext cx="891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spcAft>
                <a:spcPct val="75000"/>
              </a:spcAft>
            </a:pPr>
            <a:r>
              <a:rPr lang="en-US" dirty="0">
                <a:solidFill>
                  <a:srgbClr val="FFCC00"/>
                </a:solidFill>
              </a:rPr>
              <a:t>The Ribbon shows tabs and commands appropriate for what you’re doing.</a:t>
            </a:r>
          </a:p>
          <a:p>
            <a:pPr>
              <a:spcBef>
                <a:spcPct val="20000"/>
              </a:spcBef>
              <a:spcAft>
                <a:spcPct val="75000"/>
              </a:spcAft>
            </a:pPr>
            <a:r>
              <a:rPr lang="en-US" dirty="0" smtClean="0">
                <a:solidFill>
                  <a:srgbClr val="FFCC00"/>
                </a:solidFill>
              </a:rPr>
              <a:t>The tabs </a:t>
            </a:r>
            <a:r>
              <a:rPr lang="en-US" dirty="0">
                <a:solidFill>
                  <a:srgbClr val="FFCC00"/>
                </a:solidFill>
              </a:rPr>
              <a:t>on the Ribbon will differ depending on the area of Outlook you’re working in</a:t>
            </a:r>
            <a:r>
              <a:rPr lang="en-US" dirty="0" smtClean="0">
                <a:solidFill>
                  <a:srgbClr val="FFCC00"/>
                </a:solidFill>
              </a:rPr>
              <a:t>.</a:t>
            </a:r>
          </a:p>
          <a:p>
            <a:pPr>
              <a:spcBef>
                <a:spcPct val="20000"/>
              </a:spcBef>
              <a:spcAft>
                <a:spcPct val="75000"/>
              </a:spcAft>
            </a:pPr>
            <a:r>
              <a:rPr lang="en-US" dirty="0" smtClean="0">
                <a:solidFill>
                  <a:srgbClr val="FFCC00"/>
                </a:solidFill>
              </a:rPr>
              <a:t>For example: </a:t>
            </a:r>
          </a:p>
          <a:p>
            <a:pPr>
              <a:spcBef>
                <a:spcPct val="20000"/>
              </a:spcBef>
              <a:spcAft>
                <a:spcPct val="45000"/>
              </a:spcAft>
            </a:pPr>
            <a:r>
              <a:rPr lang="en-US" dirty="0" smtClean="0">
                <a:solidFill>
                  <a:srgbClr val="FFCC00"/>
                </a:solidFill>
              </a:rPr>
              <a:t>      </a:t>
            </a:r>
          </a:p>
          <a:p>
            <a:pPr>
              <a:spcBef>
                <a:spcPct val="20000"/>
              </a:spcBef>
              <a:spcAft>
                <a:spcPct val="45000"/>
              </a:spcAft>
            </a:pPr>
            <a:r>
              <a:rPr lang="en-US" dirty="0" smtClean="0">
                <a:solidFill>
                  <a:srgbClr val="FFCC00"/>
                </a:solidFill>
              </a:rPr>
              <a:t> </a:t>
            </a:r>
          </a:p>
          <a:p>
            <a:pPr>
              <a:spcBef>
                <a:spcPct val="20000"/>
              </a:spcBef>
              <a:spcAft>
                <a:spcPct val="45000"/>
              </a:spcAft>
            </a:pPr>
            <a:r>
              <a:rPr lang="en-US" dirty="0" smtClean="0">
                <a:solidFill>
                  <a:srgbClr val="FFCC00"/>
                </a:solidFill>
              </a:rPr>
              <a:t>      </a:t>
            </a:r>
          </a:p>
          <a:p>
            <a:pPr>
              <a:spcBef>
                <a:spcPct val="20000"/>
              </a:spcBef>
              <a:spcAft>
                <a:spcPct val="75000"/>
              </a:spcAft>
            </a:pP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457200" y="3733800"/>
            <a:ext cx="84137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304800" y="5410200"/>
          <a:ext cx="269875" cy="303212"/>
        </p:xfrm>
        <a:graphic>
          <a:graphicData uri="http://schemas.openxmlformats.org/presentationml/2006/ole">
            <p:oleObj spid="_x0000_s23554" name="Visio" r:id="rId4" imgW="270231" imgH="303063" progId="">
              <p:embed/>
            </p:oleObj>
          </a:graphicData>
        </a:graphic>
      </p:graphicFrame>
      <p:graphicFrame>
        <p:nvGraphicFramePr>
          <p:cNvPr id="31749" name="Object 5"/>
          <p:cNvGraphicFramePr>
            <a:graphicFrameLocks noChangeAspect="1"/>
          </p:cNvGraphicFramePr>
          <p:nvPr/>
        </p:nvGraphicFramePr>
        <p:xfrm>
          <a:off x="304800" y="5943600"/>
          <a:ext cx="269875" cy="303212"/>
        </p:xfrm>
        <a:graphic>
          <a:graphicData uri="http://schemas.openxmlformats.org/presentationml/2006/ole">
            <p:oleObj spid="_x0000_s23555" name="Visio" r:id="rId5" imgW="270231" imgH="303063" progId="">
              <p:embed/>
            </p:oleObj>
          </a:graphicData>
        </a:graphic>
      </p:graphicFrame>
      <p:graphicFrame>
        <p:nvGraphicFramePr>
          <p:cNvPr id="31750" name="Object 6"/>
          <p:cNvGraphicFramePr>
            <a:graphicFrameLocks noChangeAspect="1"/>
          </p:cNvGraphicFramePr>
          <p:nvPr/>
        </p:nvGraphicFramePr>
        <p:xfrm>
          <a:off x="304800" y="6400800"/>
          <a:ext cx="269875" cy="303212"/>
        </p:xfrm>
        <a:graphic>
          <a:graphicData uri="http://schemas.openxmlformats.org/presentationml/2006/ole">
            <p:oleObj spid="_x0000_s23556" name="Visio" r:id="rId6" imgW="270231" imgH="303063" progId="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09600" y="5410200"/>
            <a:ext cx="6204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C00"/>
                </a:solidFill>
              </a:rPr>
              <a:t>A new message shows the Message and Options tabs.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" y="5867400"/>
            <a:ext cx="6204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C00"/>
                </a:solidFill>
              </a:rPr>
              <a:t>A new appointment shows the Appointment tab.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" y="6324600"/>
            <a:ext cx="6204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C00"/>
                </a:solidFill>
              </a:rPr>
              <a:t>A new contact shows the Contact tab.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  <p:bldP spid="7" grpId="0" uiExpand="1" build="p" autoUpdateAnimBg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chemeClr val="accent2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Quick Access toolbar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09800" y="609600"/>
            <a:ext cx="2286000" cy="381000"/>
          </a:xfrm>
          <a:prstGeom prst="rect">
            <a:avLst/>
          </a:prstGeom>
          <a:noFill/>
          <a:ln w="254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Quick Access toolbar</a:t>
            </a:r>
            <a:endParaRPr lang="en-US" dirty="0"/>
          </a:p>
        </p:txBody>
      </p:sp>
      <p:pic>
        <p:nvPicPr>
          <p:cNvPr id="17" name="Content Placeholder 16" descr="Quick access toolbar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066801"/>
            <a:ext cx="6477000" cy="3657600"/>
          </a:xfrm>
        </p:spPr>
      </p:pic>
      <p:cxnSp>
        <p:nvCxnSpPr>
          <p:cNvPr id="7" name="Straight Connector 6"/>
          <p:cNvCxnSpPr>
            <a:stCxn id="5" idx="0"/>
          </p:cNvCxnSpPr>
          <p:nvPr/>
        </p:nvCxnSpPr>
        <p:spPr>
          <a:xfrm rot="5400000" flipH="1" flipV="1">
            <a:off x="1543844" y="400844"/>
            <a:ext cx="150812" cy="118110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457200" y="1066800"/>
            <a:ext cx="1143000" cy="381000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>
            <a:off x="228600" y="4953000"/>
            <a:ext cx="84137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52400" y="5029200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C00"/>
                </a:solidFill>
              </a:rPr>
              <a:t>What’s best about the Quick Access Toolbar? What’s on it is up to you.</a:t>
            </a:r>
          </a:p>
          <a:p>
            <a:r>
              <a:rPr lang="en-US" dirty="0" smtClean="0">
                <a:solidFill>
                  <a:srgbClr val="FFCC00"/>
                </a:solidFill>
              </a:rPr>
              <a:t>That is, you can add your favorite commands to it with simply </a:t>
            </a:r>
          </a:p>
          <a:p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6705600" y="1066800"/>
            <a:ext cx="2286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000" b="1" dirty="0" smtClean="0"/>
              <a:t>Quick Access</a:t>
            </a:r>
          </a:p>
          <a:p>
            <a:r>
              <a:rPr lang="en-US" sz="2000" b="1" dirty="0" smtClean="0"/>
              <a:t>Toolbar is a small</a:t>
            </a:r>
          </a:p>
          <a:p>
            <a:r>
              <a:rPr lang="en-US" sz="2000" dirty="0" smtClean="0"/>
              <a:t>toolbar above the</a:t>
            </a:r>
          </a:p>
          <a:p>
            <a:r>
              <a:rPr lang="en-US" sz="2000" dirty="0" smtClean="0"/>
              <a:t>Ribbon.</a:t>
            </a:r>
          </a:p>
          <a:p>
            <a:endParaRPr lang="en-US" sz="2000" dirty="0" smtClean="0"/>
          </a:p>
          <a:p>
            <a:r>
              <a:rPr lang="en-US" sz="2000" dirty="0" smtClean="0"/>
              <a:t>It’s there to make the commands you need and use most often readily available.</a:t>
            </a:r>
            <a:endParaRPr lang="en-US" sz="2000" dirty="0"/>
          </a:p>
        </p:txBody>
      </p:sp>
      <p:cxnSp>
        <p:nvCxnSpPr>
          <p:cNvPr id="11" name="Straight Arrow Connector 10"/>
          <p:cNvCxnSpPr>
            <a:stCxn id="25" idx="0"/>
          </p:cNvCxnSpPr>
          <p:nvPr/>
        </p:nvCxnSpPr>
        <p:spPr>
          <a:xfrm rot="16200000" flipV="1">
            <a:off x="2228850" y="742950"/>
            <a:ext cx="2286000" cy="323850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733800" y="3505200"/>
            <a:ext cx="25146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here to customize </a:t>
            </a:r>
          </a:p>
          <a:p>
            <a:r>
              <a:rPr lang="en-US" dirty="0" smtClean="0"/>
              <a:t>Quick Access Toolbar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791200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C00"/>
                </a:solidFill>
              </a:rPr>
              <a:t>This row of buttons above the Ribbon, already contains several buttons by default, but you can add new commands. </a:t>
            </a:r>
          </a:p>
          <a:p>
            <a:endParaRPr lang="en-US" dirty="0"/>
          </a:p>
        </p:txBody>
      </p:sp>
      <p:sp>
        <p:nvSpPr>
          <p:cNvPr id="15" name="Smiley Face 14"/>
          <p:cNvSpPr/>
          <p:nvPr/>
        </p:nvSpPr>
        <p:spPr>
          <a:xfrm>
            <a:off x="8534400" y="6324600"/>
            <a:ext cx="381000" cy="3810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5" grpId="0" animBg="1"/>
      <p:bldP spid="30" grpId="0"/>
      <p:bldP spid="13" grpId="0"/>
      <p:bldP spid="25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62000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dirty="0" smtClean="0"/>
              <a:t>Lesson I: </a:t>
            </a:r>
            <a:r>
              <a:rPr lang="en-US" u="sng" dirty="0" smtClean="0"/>
              <a:t>Messages and Text</a:t>
            </a:r>
            <a:endParaRPr lang="en-US" u="sng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0" y="1447800"/>
            <a:ext cx="91440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314450" marR="0" lvl="2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Compose a New message</a:t>
            </a:r>
          </a:p>
          <a:p>
            <a:pPr marL="1314450" lvl="2" indent="-514350">
              <a:spcBef>
                <a:spcPct val="20000"/>
              </a:spcBef>
              <a:buFont typeface="+mj-lt"/>
              <a:buAutoNum type="alphaLcPeriod"/>
              <a:defRPr/>
            </a:pPr>
            <a:r>
              <a:rPr lang="en-US" sz="2800" dirty="0" smtClean="0"/>
              <a:t>Sending an email &gt; To, CC, BCC (Blind Carbon Copy) </a:t>
            </a:r>
          </a:p>
          <a:p>
            <a:pPr marL="1314450" lvl="2" indent="-514350">
              <a:spcBef>
                <a:spcPct val="20000"/>
              </a:spcBef>
              <a:buFont typeface="+mj-lt"/>
              <a:buAutoNum type="alphaLcPeriod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Search for email address</a:t>
            </a:r>
          </a:p>
          <a:p>
            <a:pPr marL="1371600" marR="0" lvl="2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Attach File, Attach Item, Set message with High importance </a:t>
            </a:r>
          </a:p>
          <a:p>
            <a:pPr marL="1371600" marR="0" lvl="2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Create Signature, Insert Signature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Choosing default signature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2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f.	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Options tab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BCC, Request a Delivery Receipt, Request a Read Receipt</a:t>
            </a:r>
          </a:p>
          <a:p>
            <a:pPr marL="1371600" marR="0" lvl="2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2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2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382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Sending a message &amp; formatting text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85801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Sending a message &amp; formatting text</a:t>
            </a:r>
            <a:endParaRPr lang="en-US" sz="2800" dirty="0"/>
          </a:p>
        </p:txBody>
      </p:sp>
      <p:pic>
        <p:nvPicPr>
          <p:cNvPr id="4" name="Picture 3" descr="Compose message File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057400"/>
            <a:ext cx="3886200" cy="3962400"/>
          </a:xfrm>
          <a:prstGeom prst="rect">
            <a:avLst/>
          </a:prstGeom>
        </p:spPr>
      </p:pic>
      <p:pic>
        <p:nvPicPr>
          <p:cNvPr id="5" name="Picture 4" descr="Compose New Message window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2133600"/>
            <a:ext cx="3505200" cy="23622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114800" y="2133600"/>
            <a:ext cx="1295400" cy="38100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3848100" y="2933700"/>
            <a:ext cx="1828800" cy="129540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8600" y="762000"/>
            <a:ext cx="8915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2400" dirty="0" smtClean="0"/>
              <a:t>a</a:t>
            </a:r>
            <a:r>
              <a:rPr lang="en-US" sz="2600" dirty="0" smtClean="0"/>
              <a:t>.   Compose a New message, From menu bar click on </a:t>
            </a:r>
            <a:r>
              <a:rPr lang="en-US" sz="2600" b="1" dirty="0" smtClean="0"/>
              <a:t>File </a:t>
            </a:r>
            <a:r>
              <a:rPr lang="en-US" sz="2600" dirty="0" smtClean="0"/>
              <a:t>&gt;   	</a:t>
            </a:r>
            <a:r>
              <a:rPr lang="en-US" sz="2600" b="1" dirty="0" smtClean="0"/>
              <a:t>New</a:t>
            </a:r>
            <a:r>
              <a:rPr lang="en-US" sz="2600" dirty="0" smtClean="0"/>
              <a:t> &gt; </a:t>
            </a:r>
            <a:r>
              <a:rPr lang="en-US" sz="2600" i="1" dirty="0" smtClean="0"/>
              <a:t>Mail Message</a:t>
            </a:r>
            <a:endParaRPr lang="en-US" sz="2600" dirty="0" smtClean="0"/>
          </a:p>
          <a:p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28600" y="2209800"/>
            <a:ext cx="304800" cy="381000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accent2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b="1" dirty="0" smtClean="0"/>
              <a:t>We will be looking at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>
            <a:normAutofit/>
          </a:bodyPr>
          <a:lstStyle/>
          <a:p>
            <a:r>
              <a:rPr lang="en-US" dirty="0" smtClean="0"/>
              <a:t>What’s new in Outlook 2007</a:t>
            </a:r>
          </a:p>
          <a:p>
            <a:r>
              <a:rPr lang="en-US" dirty="0" smtClean="0"/>
              <a:t>Getting Started with Outlook 2007</a:t>
            </a:r>
          </a:p>
          <a:p>
            <a:r>
              <a:rPr lang="en-US" dirty="0" smtClean="0"/>
              <a:t>Messages and Text</a:t>
            </a:r>
          </a:p>
          <a:p>
            <a:pPr>
              <a:buNone/>
            </a:pPr>
            <a:r>
              <a:rPr lang="en-US" dirty="0" smtClean="0"/>
              <a:t>		sending a message  and formatting text	Manipulating messages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smtClean="0"/>
              <a:t>	Organizing Mail</a:t>
            </a:r>
            <a:endParaRPr lang="en-US" dirty="0"/>
          </a:p>
          <a:p>
            <a:r>
              <a:rPr lang="en-US" sz="3200" dirty="0" smtClean="0"/>
              <a:t>Contacts</a:t>
            </a:r>
          </a:p>
          <a:p>
            <a:r>
              <a:rPr lang="en-US" dirty="0" smtClean="0"/>
              <a:t>Calendar</a:t>
            </a:r>
          </a:p>
          <a:p>
            <a:r>
              <a:rPr lang="en-US" sz="3200" dirty="0" smtClean="0"/>
              <a:t>Tasks and Notes</a:t>
            </a:r>
          </a:p>
        </p:txBody>
      </p:sp>
      <p:sp>
        <p:nvSpPr>
          <p:cNvPr id="5" name="Smiley Face 4"/>
          <p:cNvSpPr/>
          <p:nvPr/>
        </p:nvSpPr>
        <p:spPr>
          <a:xfrm>
            <a:off x="8610600" y="6172200"/>
            <a:ext cx="381000" cy="3810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eate a new message_Mail Nav Pane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1676400"/>
            <a:ext cx="4191000" cy="21903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0" y="15240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Or Select Mail on Navigation Pane&gt; Click New</a:t>
            </a:r>
            <a:endParaRPr lang="en-US" sz="2800" dirty="0"/>
          </a:p>
        </p:txBody>
      </p:sp>
      <p:pic>
        <p:nvPicPr>
          <p:cNvPr id="9" name="Picture 8" descr="Navigation pane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52400"/>
            <a:ext cx="1752600" cy="655320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10800000">
            <a:off x="1752600" y="5181600"/>
            <a:ext cx="838200" cy="381000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67000" y="51054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Select Mail on Navigation Pane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990600" y="533400"/>
            <a:ext cx="2743200" cy="114300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ew Message window.bmp"/>
          <p:cNvPicPr>
            <a:picLocks noChangeAspect="1"/>
          </p:cNvPicPr>
          <p:nvPr/>
        </p:nvPicPr>
        <p:blipFill>
          <a:blip r:embed="rId3" cstate="print"/>
          <a:srcRect l="16222" t="12222" r="49111" b="60000"/>
          <a:stretch>
            <a:fillRect/>
          </a:stretch>
        </p:blipFill>
        <p:spPr>
          <a:xfrm>
            <a:off x="152400" y="2362200"/>
            <a:ext cx="4114800" cy="259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85801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Sending a message &amp; formatting text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1"/>
            <a:ext cx="9144000" cy="1066800"/>
          </a:xfrm>
        </p:spPr>
        <p:txBody>
          <a:bodyPr>
            <a:normAutofit/>
          </a:bodyPr>
          <a:lstStyle/>
          <a:p>
            <a:pPr marL="1314450" lvl="2" indent="-514350">
              <a:buNone/>
            </a:pPr>
            <a:r>
              <a:rPr lang="en-US" dirty="0" smtClean="0"/>
              <a:t>b. 	Sending an email &gt; To, CC, BCC (Blind Carbon Copy)</a:t>
            </a:r>
          </a:p>
          <a:p>
            <a:pPr marL="1371600" lvl="2" indent="-514350">
              <a:buNone/>
            </a:pPr>
            <a:endParaRPr lang="en-US" dirty="0" smtClean="0"/>
          </a:p>
          <a:p>
            <a:pPr marL="1371600" lvl="2" indent="-514350">
              <a:buFont typeface="+mj-lt"/>
              <a:buAutoNum type="alphaLcPeriod"/>
            </a:pPr>
            <a:endParaRPr lang="en-US" dirty="0" smtClean="0"/>
          </a:p>
          <a:p>
            <a:pPr marL="1371600" lvl="2" indent="-514350">
              <a:buFont typeface="+mj-lt"/>
              <a:buAutoNum type="alphaLcPeriod"/>
            </a:pPr>
            <a:endParaRPr lang="en-US" dirty="0" smtClean="0"/>
          </a:p>
          <a:p>
            <a:pPr marL="1371600" lvl="2" indent="-514350">
              <a:buFont typeface="+mj-lt"/>
              <a:buAutoNum type="alphaLcPeriod"/>
            </a:pPr>
            <a:endParaRPr lang="en-US" dirty="0"/>
          </a:p>
        </p:txBody>
      </p:sp>
      <p:pic>
        <p:nvPicPr>
          <p:cNvPr id="6" name="Picture 5" descr="address book.bmp"/>
          <p:cNvPicPr>
            <a:picLocks noChangeAspect="1"/>
          </p:cNvPicPr>
          <p:nvPr/>
        </p:nvPicPr>
        <p:blipFill>
          <a:blip r:embed="rId4" cstate="print"/>
          <a:srcRect l="2114" r="2765" b="2936"/>
          <a:stretch>
            <a:fillRect/>
          </a:stretch>
        </p:blipFill>
        <p:spPr>
          <a:xfrm>
            <a:off x="5181600" y="1981200"/>
            <a:ext cx="3733800" cy="46482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1143000" y="1981200"/>
            <a:ext cx="4038600" cy="198120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43000" y="3962400"/>
            <a:ext cx="3962400" cy="80010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" y="13716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To  button – select recipient’s email address</a:t>
            </a:r>
          </a:p>
          <a:p>
            <a:r>
              <a:rPr lang="en-US" dirty="0" smtClean="0"/>
              <a:t>Click Cc – copy a person to this email</a:t>
            </a:r>
          </a:p>
          <a:p>
            <a:r>
              <a:rPr lang="en-US" dirty="0" smtClean="0"/>
              <a:t>Click BCC  - Blind copy a person to this email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5334000"/>
            <a:ext cx="4038600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 addition to selecting a recipients email To, you can start typing the last name of the person then Press Ctrl-K.  This will also open the Address book window.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ddress book_Mail message.bmp"/>
          <p:cNvPicPr>
            <a:picLocks noChangeAspect="1"/>
          </p:cNvPicPr>
          <p:nvPr/>
        </p:nvPicPr>
        <p:blipFill>
          <a:blip r:embed="rId2" cstate="print"/>
          <a:srcRect l="16222" t="13333" r="25111" b="18889"/>
          <a:stretch>
            <a:fillRect/>
          </a:stretch>
        </p:blipFill>
        <p:spPr>
          <a:xfrm>
            <a:off x="381000" y="1600200"/>
            <a:ext cx="7010400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85801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Sending a message &amp; formatting text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1"/>
            <a:ext cx="9144000" cy="761999"/>
          </a:xfrm>
        </p:spPr>
        <p:txBody>
          <a:bodyPr>
            <a:normAutofit lnSpcReduction="10000"/>
          </a:bodyPr>
          <a:lstStyle/>
          <a:p>
            <a:pPr marL="1314450" lvl="2" indent="-514350">
              <a:buNone/>
            </a:pPr>
            <a:r>
              <a:rPr lang="en-US" dirty="0" smtClean="0"/>
              <a:t>c. 	 Search for email address on </a:t>
            </a:r>
            <a:r>
              <a:rPr lang="en-US" b="1" dirty="0" smtClean="0"/>
              <a:t>Message</a:t>
            </a:r>
            <a:r>
              <a:rPr lang="en-US" dirty="0" smtClean="0"/>
              <a:t> </a:t>
            </a:r>
            <a:r>
              <a:rPr lang="en-US" b="1" dirty="0" smtClean="0"/>
              <a:t>tab</a:t>
            </a:r>
            <a:r>
              <a:rPr lang="en-US" dirty="0" smtClean="0"/>
              <a:t> select Address book</a:t>
            </a:r>
          </a:p>
          <a:p>
            <a:pPr marL="1314450" lvl="2" indent="-514350">
              <a:buNone/>
            </a:pPr>
            <a:endParaRPr lang="en-US" dirty="0" smtClean="0"/>
          </a:p>
          <a:p>
            <a:pPr marL="1314450" lvl="2" indent="-514350">
              <a:buNone/>
            </a:pPr>
            <a:endParaRPr lang="en-US" dirty="0" smtClean="0"/>
          </a:p>
          <a:p>
            <a:pPr marL="1371600" lvl="2" indent="-514350">
              <a:buNone/>
            </a:pPr>
            <a:endParaRPr lang="en-US" dirty="0" smtClean="0"/>
          </a:p>
          <a:p>
            <a:pPr marL="1371600" lvl="2" indent="-514350">
              <a:buFont typeface="+mj-lt"/>
              <a:buAutoNum type="alphaLcPeriod"/>
            </a:pPr>
            <a:endParaRPr lang="en-US" dirty="0" smtClean="0"/>
          </a:p>
          <a:p>
            <a:pPr marL="1371600" lvl="2" indent="-514350">
              <a:buFont typeface="+mj-lt"/>
              <a:buAutoNum type="alphaLcPeriod"/>
            </a:pPr>
            <a:endParaRPr lang="en-US" dirty="0" smtClean="0"/>
          </a:p>
          <a:p>
            <a:pPr marL="1371600" lvl="2" indent="-514350">
              <a:buFont typeface="+mj-lt"/>
              <a:buAutoNum type="alphaLcPeriod"/>
            </a:pP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362200" y="2362200"/>
            <a:ext cx="1524000" cy="99060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3886200" y="2362200"/>
            <a:ext cx="3352800" cy="99060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38200" y="1752600"/>
            <a:ext cx="609600" cy="228600"/>
          </a:xfrm>
          <a:prstGeom prst="rect">
            <a:avLst/>
          </a:prstGeom>
          <a:noFill/>
          <a:ln w="412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3962400" y="1905000"/>
            <a:ext cx="304800" cy="152400"/>
          </a:xfrm>
          <a:prstGeom prst="straightConnector1">
            <a:avLst/>
          </a:prstGeom>
          <a:ln w="317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w Message window.bmp"/>
          <p:cNvPicPr>
            <a:picLocks noChangeAspect="1"/>
          </p:cNvPicPr>
          <p:nvPr/>
        </p:nvPicPr>
        <p:blipFill>
          <a:blip r:embed="rId2" cstate="print"/>
          <a:srcRect l="16222" t="12222" r="17111" b="56667"/>
          <a:stretch>
            <a:fillRect/>
          </a:stretch>
        </p:blipFill>
        <p:spPr>
          <a:xfrm>
            <a:off x="152400" y="1676400"/>
            <a:ext cx="70104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85801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Sending a message &amp; formatting text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09599"/>
          </a:xfrm>
        </p:spPr>
        <p:txBody>
          <a:bodyPr>
            <a:normAutofit fontScale="92500"/>
          </a:bodyPr>
          <a:lstStyle/>
          <a:p>
            <a:pPr marL="1314450" lvl="2" indent="-514350">
              <a:buNone/>
            </a:pPr>
            <a:r>
              <a:rPr lang="en-US" dirty="0" smtClean="0"/>
              <a:t>d.	</a:t>
            </a:r>
            <a:r>
              <a:rPr lang="en-US" sz="2600" dirty="0" smtClean="0"/>
              <a:t> </a:t>
            </a:r>
            <a:r>
              <a:rPr lang="en-US" sz="2600" b="1" u="sng" dirty="0" smtClean="0"/>
              <a:t>Attach File </a:t>
            </a:r>
            <a:r>
              <a:rPr lang="en-US" sz="2600" dirty="0" smtClean="0"/>
              <a:t>, Attach Item, Set message with High importance </a:t>
            </a:r>
          </a:p>
          <a:p>
            <a:pPr marL="1314450" lvl="2" indent="-514350">
              <a:buNone/>
            </a:pPr>
            <a:endParaRPr lang="en-US" dirty="0" smtClean="0"/>
          </a:p>
          <a:p>
            <a:pPr marL="1371600" lvl="2" indent="-514350">
              <a:buNone/>
            </a:pPr>
            <a:endParaRPr lang="en-US" dirty="0" smtClean="0"/>
          </a:p>
          <a:p>
            <a:pPr marL="1371600" lvl="2" indent="-514350">
              <a:buFont typeface="+mj-lt"/>
              <a:buAutoNum type="alphaLcPeriod"/>
            </a:pPr>
            <a:endParaRPr lang="en-US" dirty="0" smtClean="0"/>
          </a:p>
          <a:p>
            <a:pPr marL="1371600" lvl="2" indent="-514350">
              <a:buFont typeface="+mj-lt"/>
              <a:buAutoNum type="alphaLcPeriod"/>
            </a:pPr>
            <a:endParaRPr lang="en-US" dirty="0" smtClean="0"/>
          </a:p>
          <a:p>
            <a:pPr marL="1371600" lvl="2" indent="-514350">
              <a:buNone/>
            </a:pPr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>
            <a:off x="2743201" y="2362200"/>
            <a:ext cx="1219200" cy="228600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524000" y="2133600"/>
            <a:ext cx="13716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Click here to </a:t>
            </a:r>
            <a:r>
              <a:rPr lang="en-US" i="1" dirty="0" smtClean="0"/>
              <a:t>Attach File</a:t>
            </a:r>
            <a:endParaRPr lang="en-US" i="1" dirty="0"/>
          </a:p>
        </p:txBody>
      </p:sp>
      <p:pic>
        <p:nvPicPr>
          <p:cNvPr id="28" name="Picture 27" descr="Insert File.bmp"/>
          <p:cNvPicPr>
            <a:picLocks noChangeAspect="1"/>
          </p:cNvPicPr>
          <p:nvPr/>
        </p:nvPicPr>
        <p:blipFill>
          <a:blip r:embed="rId3" cstate="print"/>
          <a:srcRect l="18889" t="46667" r="19778" b="5556"/>
          <a:stretch>
            <a:fillRect/>
          </a:stretch>
        </p:blipFill>
        <p:spPr>
          <a:xfrm>
            <a:off x="2209800" y="3657600"/>
            <a:ext cx="3810000" cy="3200400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rot="10800000" flipV="1">
            <a:off x="2209800" y="2514600"/>
            <a:ext cx="1828800" cy="114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038600" y="2514600"/>
            <a:ext cx="1905000" cy="114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2400" y="11430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Attach File</a:t>
            </a:r>
            <a:endParaRPr lang="en-US" sz="2400" b="1" dirty="0"/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5410200" y="5867400"/>
            <a:ext cx="1295400" cy="83820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29400" y="5715000"/>
            <a:ext cx="12954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Insert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 animBg="1"/>
      <p:bldP spid="21" grpId="0" animBg="1"/>
      <p:bldP spid="35" grpId="0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w Message window.bmp"/>
          <p:cNvPicPr>
            <a:picLocks noChangeAspect="1"/>
          </p:cNvPicPr>
          <p:nvPr/>
        </p:nvPicPr>
        <p:blipFill>
          <a:blip r:embed="rId2" cstate="print"/>
          <a:srcRect l="16222" t="12222" r="17111" b="56667"/>
          <a:stretch>
            <a:fillRect/>
          </a:stretch>
        </p:blipFill>
        <p:spPr>
          <a:xfrm>
            <a:off x="152400" y="1676400"/>
            <a:ext cx="7010400" cy="266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85801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Sending a message &amp; formatting text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09599"/>
          </a:xfrm>
        </p:spPr>
        <p:txBody>
          <a:bodyPr>
            <a:normAutofit fontScale="92500"/>
          </a:bodyPr>
          <a:lstStyle/>
          <a:p>
            <a:pPr marL="1314450" lvl="2" indent="-514350">
              <a:buNone/>
            </a:pPr>
            <a:r>
              <a:rPr lang="en-US" dirty="0" smtClean="0"/>
              <a:t>d.	</a:t>
            </a:r>
            <a:r>
              <a:rPr lang="en-US" sz="2600" dirty="0" smtClean="0"/>
              <a:t> Attach File , </a:t>
            </a:r>
            <a:r>
              <a:rPr lang="en-US" sz="2600" b="1" u="sng" dirty="0" smtClean="0"/>
              <a:t>Attach Item</a:t>
            </a:r>
            <a:r>
              <a:rPr lang="en-US" sz="2600" dirty="0" smtClean="0"/>
              <a:t>, Set message with High importance</a:t>
            </a:r>
          </a:p>
          <a:p>
            <a:pPr marL="1314450" lvl="2" indent="-514350">
              <a:buNone/>
            </a:pPr>
            <a:endParaRPr lang="en-US" dirty="0" smtClean="0"/>
          </a:p>
          <a:p>
            <a:pPr marL="1371600" lvl="2" indent="-514350">
              <a:buNone/>
            </a:pPr>
            <a:endParaRPr lang="en-US" dirty="0" smtClean="0"/>
          </a:p>
          <a:p>
            <a:pPr marL="1371600" lvl="2" indent="-514350">
              <a:buFont typeface="+mj-lt"/>
              <a:buAutoNum type="alphaLcPeriod"/>
            </a:pPr>
            <a:endParaRPr lang="en-US" dirty="0" smtClean="0"/>
          </a:p>
          <a:p>
            <a:pPr marL="1371600" lvl="2" indent="-514350">
              <a:buFont typeface="+mj-lt"/>
              <a:buAutoNum type="alphaLcPeriod"/>
            </a:pPr>
            <a:endParaRPr lang="en-US" dirty="0" smtClean="0"/>
          </a:p>
          <a:p>
            <a:pPr marL="1371600" lvl="2" indent="-514350">
              <a:buNone/>
            </a:pPr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 rot="10800000">
            <a:off x="4495800" y="2362200"/>
            <a:ext cx="1219200" cy="228600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715000" y="2133600"/>
            <a:ext cx="13716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Click here to </a:t>
            </a:r>
            <a:r>
              <a:rPr lang="en-US" i="1" dirty="0" smtClean="0"/>
              <a:t>Attach Item</a:t>
            </a:r>
            <a:endParaRPr lang="en-US" i="1" dirty="0"/>
          </a:p>
        </p:txBody>
      </p:sp>
      <p:cxnSp>
        <p:nvCxnSpPr>
          <p:cNvPr id="30" name="Straight Connector 29"/>
          <p:cNvCxnSpPr/>
          <p:nvPr/>
        </p:nvCxnSpPr>
        <p:spPr>
          <a:xfrm rot="10800000" flipV="1">
            <a:off x="2590800" y="2667000"/>
            <a:ext cx="17526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43400" y="2667000"/>
            <a:ext cx="28956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2400" y="11430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Attach Item</a:t>
            </a:r>
            <a:endParaRPr lang="en-US" sz="2400" b="1" dirty="0"/>
          </a:p>
        </p:txBody>
      </p:sp>
      <p:pic>
        <p:nvPicPr>
          <p:cNvPr id="11" name="Picture 10" descr="Insert Item.bmp"/>
          <p:cNvPicPr>
            <a:picLocks noChangeAspect="1"/>
          </p:cNvPicPr>
          <p:nvPr/>
        </p:nvPicPr>
        <p:blipFill>
          <a:blip r:embed="rId3" cstate="print"/>
          <a:srcRect l="26889" t="35556" r="26889" b="26666"/>
          <a:stretch>
            <a:fillRect/>
          </a:stretch>
        </p:blipFill>
        <p:spPr>
          <a:xfrm>
            <a:off x="2590800" y="3581400"/>
            <a:ext cx="4648200" cy="2895600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14" idx="2"/>
          </p:cNvCxnSpPr>
          <p:nvPr/>
        </p:nvCxnSpPr>
        <p:spPr>
          <a:xfrm rot="5400000">
            <a:off x="7176016" y="3099316"/>
            <a:ext cx="697468" cy="133350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67600" y="3048000"/>
            <a:ext cx="14478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54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Click OK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 animBg="1"/>
      <p:bldP spid="21" grpId="0" animBg="1"/>
      <p:bldP spid="35" grpId="0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w Message window.bmp"/>
          <p:cNvPicPr>
            <a:picLocks noChangeAspect="1"/>
          </p:cNvPicPr>
          <p:nvPr/>
        </p:nvPicPr>
        <p:blipFill>
          <a:blip r:embed="rId2" cstate="print"/>
          <a:srcRect l="16222" t="12222" r="17111" b="58445"/>
          <a:stretch>
            <a:fillRect/>
          </a:stretch>
        </p:blipFill>
        <p:spPr>
          <a:xfrm>
            <a:off x="228600" y="2286000"/>
            <a:ext cx="5867400" cy="297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85801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Sending a message &amp; formatting text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09599"/>
          </a:xfrm>
        </p:spPr>
        <p:txBody>
          <a:bodyPr>
            <a:normAutofit fontScale="92500"/>
          </a:bodyPr>
          <a:lstStyle/>
          <a:p>
            <a:pPr marL="1314450" lvl="2" indent="-514350">
              <a:buNone/>
            </a:pPr>
            <a:r>
              <a:rPr lang="en-US" dirty="0" smtClean="0"/>
              <a:t>d.	</a:t>
            </a:r>
            <a:r>
              <a:rPr lang="en-US" sz="2600" dirty="0" smtClean="0"/>
              <a:t> Attach File , Attach Item, </a:t>
            </a:r>
            <a:r>
              <a:rPr lang="en-US" sz="2600" b="1" u="sng" dirty="0" smtClean="0"/>
              <a:t>Set message with High importance </a:t>
            </a:r>
          </a:p>
          <a:p>
            <a:pPr marL="1314450" lvl="2" indent="-514350">
              <a:buNone/>
            </a:pPr>
            <a:endParaRPr lang="en-US" dirty="0" smtClean="0"/>
          </a:p>
          <a:p>
            <a:pPr marL="1371600" lvl="2" indent="-514350">
              <a:buNone/>
            </a:pPr>
            <a:endParaRPr lang="en-US" dirty="0" smtClean="0"/>
          </a:p>
          <a:p>
            <a:pPr marL="1371600" lvl="2" indent="-514350">
              <a:buFont typeface="+mj-lt"/>
              <a:buAutoNum type="alphaLcPeriod"/>
            </a:pPr>
            <a:endParaRPr lang="en-US" dirty="0" smtClean="0"/>
          </a:p>
          <a:p>
            <a:pPr marL="1371600" lvl="2" indent="-514350">
              <a:buFont typeface="+mj-lt"/>
              <a:buAutoNum type="alphaLcPeriod"/>
            </a:pPr>
            <a:endParaRPr lang="en-US" dirty="0" smtClean="0"/>
          </a:p>
          <a:p>
            <a:pPr marL="1371600" lvl="2" indent="-514350">
              <a:buNone/>
            </a:pP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867400" y="1600200"/>
            <a:ext cx="30480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54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Click here to set message with high importance 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52400" y="16764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Set message with High importance</a:t>
            </a:r>
            <a:endParaRPr lang="en-US" sz="2400" b="1" dirty="0"/>
          </a:p>
        </p:txBody>
      </p:sp>
      <p:cxnSp>
        <p:nvCxnSpPr>
          <p:cNvPr id="12" name="Straight Arrow Connector 11"/>
          <p:cNvCxnSpPr>
            <a:stCxn id="21" idx="2"/>
          </p:cNvCxnSpPr>
          <p:nvPr/>
        </p:nvCxnSpPr>
        <p:spPr>
          <a:xfrm rot="5400000">
            <a:off x="6000065" y="1809066"/>
            <a:ext cx="953871" cy="182880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334000" y="3048000"/>
            <a:ext cx="304800" cy="304800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 animBg="1"/>
      <p:bldP spid="35" grpId="0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ew Signature.bmp"/>
          <p:cNvPicPr>
            <a:picLocks noChangeAspect="1"/>
          </p:cNvPicPr>
          <p:nvPr/>
        </p:nvPicPr>
        <p:blipFill>
          <a:blip r:embed="rId3" cstate="print"/>
          <a:srcRect l="16222" t="12223" r="17111" b="23333"/>
          <a:stretch>
            <a:fillRect/>
          </a:stretch>
        </p:blipFill>
        <p:spPr>
          <a:xfrm>
            <a:off x="152400" y="1828800"/>
            <a:ext cx="6400800" cy="472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85801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Sending a message &amp; formatting text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457200"/>
          </a:xfrm>
        </p:spPr>
        <p:txBody>
          <a:bodyPr>
            <a:normAutofit fontScale="77500" lnSpcReduction="20000"/>
          </a:bodyPr>
          <a:lstStyle/>
          <a:p>
            <a:pPr marL="1314450" lvl="2" indent="-514350">
              <a:buNone/>
            </a:pPr>
            <a:r>
              <a:rPr lang="en-US" dirty="0" smtClean="0"/>
              <a:t>e.	</a:t>
            </a:r>
            <a:r>
              <a:rPr lang="en-US" sz="2800" b="1" u="sng" dirty="0" smtClean="0"/>
              <a:t>Create Signature</a:t>
            </a:r>
            <a:r>
              <a:rPr lang="en-US" sz="2800" dirty="0" smtClean="0"/>
              <a:t>, Insert signature, Choosing Default Signature</a:t>
            </a:r>
          </a:p>
          <a:p>
            <a:pPr marL="1314450" lvl="2" indent="-514350">
              <a:buNone/>
            </a:pPr>
            <a:endParaRPr lang="en-US" sz="2600" b="1" u="sng" dirty="0" smtClean="0"/>
          </a:p>
          <a:p>
            <a:pPr marL="1314450" lvl="2" indent="-514350">
              <a:buNone/>
            </a:pPr>
            <a:endParaRPr lang="en-US" dirty="0" smtClean="0"/>
          </a:p>
          <a:p>
            <a:pPr marL="1371600" lvl="2" indent="-514350">
              <a:buNone/>
            </a:pPr>
            <a:endParaRPr lang="en-US" dirty="0" smtClean="0"/>
          </a:p>
          <a:p>
            <a:pPr marL="1371600" lvl="2" indent="-514350">
              <a:buFont typeface="+mj-lt"/>
              <a:buAutoNum type="alphaLcPeriod"/>
            </a:pPr>
            <a:endParaRPr lang="en-US" dirty="0" smtClean="0"/>
          </a:p>
          <a:p>
            <a:pPr marL="1371600" lvl="2" indent="-514350">
              <a:buFont typeface="+mj-lt"/>
              <a:buAutoNum type="alphaLcPeriod"/>
            </a:pPr>
            <a:endParaRPr lang="en-US" dirty="0" smtClean="0"/>
          </a:p>
          <a:p>
            <a:pPr marL="1371600" lvl="2" indent="-514350">
              <a:buNone/>
            </a:pP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010400" y="1295400"/>
            <a:ext cx="1981200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C00"/>
                </a:solidFill>
              </a:rPr>
              <a:t>Click here to open Signature  box window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13716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How to create a signature</a:t>
            </a:r>
            <a:endParaRPr lang="en-US" sz="2400" b="1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1295400" y="2362200"/>
            <a:ext cx="381000" cy="22860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447800" y="2057400"/>
          <a:ext cx="346075" cy="381000"/>
        </p:xfrm>
        <a:graphic>
          <a:graphicData uri="http://schemas.openxmlformats.org/presentationml/2006/ole">
            <p:oleObj spid="_x0000_s46084" name="Visio" r:id="rId4" imgW="270231" imgH="303063" progId="">
              <p:embed/>
            </p:oleObj>
          </a:graphicData>
        </a:graphic>
      </p:graphicFrame>
      <p:graphicFrame>
        <p:nvGraphicFramePr>
          <p:cNvPr id="27653" name="Object 5"/>
          <p:cNvGraphicFramePr>
            <a:graphicFrameLocks noChangeAspect="1"/>
          </p:cNvGraphicFramePr>
          <p:nvPr/>
        </p:nvGraphicFramePr>
        <p:xfrm>
          <a:off x="2057400" y="3733800"/>
          <a:ext cx="381000" cy="381000"/>
        </p:xfrm>
        <a:graphic>
          <a:graphicData uri="http://schemas.openxmlformats.org/presentationml/2006/ole">
            <p:oleObj spid="_x0000_s46085" name="Visio" r:id="rId5" imgW="270231" imgH="303063" progId="">
              <p:embed/>
            </p:oleObj>
          </a:graphicData>
        </a:graphic>
      </p:graphicFrame>
      <p:cxnSp>
        <p:nvCxnSpPr>
          <p:cNvPr id="23" name="Straight Arrow Connector 22"/>
          <p:cNvCxnSpPr/>
          <p:nvPr/>
        </p:nvCxnSpPr>
        <p:spPr>
          <a:xfrm rot="5400000">
            <a:off x="1905000" y="4114800"/>
            <a:ext cx="381000" cy="22860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553200" y="1524000"/>
          <a:ext cx="346075" cy="381000"/>
        </p:xfrm>
        <a:graphic>
          <a:graphicData uri="http://schemas.openxmlformats.org/presentationml/2006/ole">
            <p:oleObj spid="_x0000_s46087" name="Visio" r:id="rId6" imgW="270231" imgH="303063" progId="">
              <p:embed/>
            </p:oleObj>
          </a:graphicData>
        </a:graphic>
      </p:graphicFrame>
      <p:graphicFrame>
        <p:nvGraphicFramePr>
          <p:cNvPr id="19" name="Object 8"/>
          <p:cNvGraphicFramePr>
            <a:graphicFrameLocks noChangeAspect="1"/>
          </p:cNvGraphicFramePr>
          <p:nvPr/>
        </p:nvGraphicFramePr>
        <p:xfrm>
          <a:off x="6553200" y="3048000"/>
          <a:ext cx="381000" cy="381000"/>
        </p:xfrm>
        <a:graphic>
          <a:graphicData uri="http://schemas.openxmlformats.org/presentationml/2006/ole">
            <p:oleObj spid="_x0000_s46088" name="Visio" r:id="rId7" imgW="270231" imgH="303063" progId="">
              <p:embed/>
            </p:oleObj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6934200" y="2895600"/>
            <a:ext cx="2057400" cy="64633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C00"/>
                </a:solidFill>
              </a:rPr>
              <a:t>Click New to create a new signature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0800000">
            <a:off x="2590800" y="5410200"/>
            <a:ext cx="457200" cy="1588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048000" y="5105400"/>
            <a:ext cx="25146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Enter the name of your signature. </a:t>
            </a:r>
            <a:endParaRPr lang="en-US" dirty="0"/>
          </a:p>
        </p:txBody>
      </p:sp>
      <p:graphicFrame>
        <p:nvGraphicFramePr>
          <p:cNvPr id="20" name="Object 6"/>
          <p:cNvGraphicFramePr>
            <a:graphicFrameLocks noChangeAspect="1"/>
          </p:cNvGraphicFramePr>
          <p:nvPr/>
        </p:nvGraphicFramePr>
        <p:xfrm>
          <a:off x="533400" y="5105400"/>
          <a:ext cx="346075" cy="381000"/>
        </p:xfrm>
        <a:graphic>
          <a:graphicData uri="http://schemas.openxmlformats.org/presentationml/2006/ole">
            <p:oleObj spid="_x0000_s46090" name="Visio" r:id="rId8" imgW="270231" imgH="303063" progId="">
              <p:embed/>
            </p:oleObj>
          </a:graphicData>
        </a:graphic>
      </p:graphicFrame>
      <p:graphicFrame>
        <p:nvGraphicFramePr>
          <p:cNvPr id="24" name="Object 6"/>
          <p:cNvGraphicFramePr>
            <a:graphicFrameLocks noChangeAspect="1"/>
          </p:cNvGraphicFramePr>
          <p:nvPr/>
        </p:nvGraphicFramePr>
        <p:xfrm>
          <a:off x="6629400" y="4038600"/>
          <a:ext cx="346075" cy="381000"/>
        </p:xfrm>
        <a:graphic>
          <a:graphicData uri="http://schemas.openxmlformats.org/presentationml/2006/ole">
            <p:oleObj spid="_x0000_s46091" name="Visio" r:id="rId9" imgW="270231" imgH="303063" progId="">
              <p:embed/>
            </p:oleObj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6934200" y="3810000"/>
            <a:ext cx="2209800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C00"/>
                </a:solidFill>
              </a:rPr>
              <a:t>Enter the name of your signature and click OK</a:t>
            </a:r>
          </a:p>
        </p:txBody>
      </p:sp>
      <p:pic>
        <p:nvPicPr>
          <p:cNvPr id="30" name="Picture 29" descr="Signature_blank.bmp"/>
          <p:cNvPicPr>
            <a:picLocks noChangeAspect="1"/>
          </p:cNvPicPr>
          <p:nvPr/>
        </p:nvPicPr>
        <p:blipFill>
          <a:blip r:embed="rId10" cstate="print"/>
          <a:srcRect l="8222" t="27778" r="36667" b="25556"/>
          <a:stretch>
            <a:fillRect/>
          </a:stretch>
        </p:blipFill>
        <p:spPr>
          <a:xfrm>
            <a:off x="304800" y="1524000"/>
            <a:ext cx="7391400" cy="4953000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rot="5400000">
            <a:off x="6211094" y="5980906"/>
            <a:ext cx="533400" cy="1588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943600" y="5410200"/>
            <a:ext cx="11430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OK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/>
      <p:bldP spid="35" grpId="0"/>
      <p:bldP spid="26" grpId="0"/>
      <p:bldP spid="29" grpId="0" animBg="1"/>
      <p:bldP spid="33" grpId="0"/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52400" y="1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Create Signature, </a:t>
            </a:r>
            <a:r>
              <a:rPr lang="en-US" sz="2400" b="1" u="sng" dirty="0" smtClean="0"/>
              <a:t>How to Insert Signature</a:t>
            </a:r>
            <a:r>
              <a:rPr lang="en-US" sz="2400" dirty="0" smtClean="0"/>
              <a:t>, Choosing Default Signature </a:t>
            </a:r>
            <a:endParaRPr lang="en-US" sz="2200" dirty="0" smtClean="0"/>
          </a:p>
        </p:txBody>
      </p:sp>
      <p:pic>
        <p:nvPicPr>
          <p:cNvPr id="28" name="Picture 27" descr="Signature.bmp"/>
          <p:cNvPicPr>
            <a:picLocks noChangeAspect="1"/>
          </p:cNvPicPr>
          <p:nvPr/>
        </p:nvPicPr>
        <p:blipFill>
          <a:blip r:embed="rId2" cstate="print"/>
          <a:srcRect l="16222" t="12222" r="16222" b="44445"/>
          <a:stretch>
            <a:fillRect/>
          </a:stretch>
        </p:blipFill>
        <p:spPr>
          <a:xfrm>
            <a:off x="228600" y="685800"/>
            <a:ext cx="6400800" cy="41148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0" y="51054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C000"/>
                </a:solidFill>
              </a:rPr>
              <a:t>You can setup a default signature  so it will appear each time you create a    new message.  </a:t>
            </a:r>
            <a:endParaRPr lang="en-US" sz="2200" dirty="0">
              <a:solidFill>
                <a:srgbClr val="FFC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96000" y="1752600"/>
            <a:ext cx="3048000" cy="92333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If you have multiple signatures you can Select from the Signatures list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31" idx="1"/>
          </p:cNvCxnSpPr>
          <p:nvPr/>
        </p:nvCxnSpPr>
        <p:spPr>
          <a:xfrm rot="10800000" flipV="1">
            <a:off x="5486400" y="2214264"/>
            <a:ext cx="609600" cy="376535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-152400" y="3581400"/>
            <a:ext cx="2209800" cy="685800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667000" y="3733800"/>
            <a:ext cx="28194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This is my default signature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39" idx="1"/>
            <a:endCxn id="38" idx="6"/>
          </p:cNvCxnSpPr>
          <p:nvPr/>
        </p:nvCxnSpPr>
        <p:spPr>
          <a:xfrm rot="10800000" flipV="1">
            <a:off x="2057400" y="3918466"/>
            <a:ext cx="609600" cy="5834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4" idx="1"/>
          </p:cNvCxnSpPr>
          <p:nvPr/>
        </p:nvCxnSpPr>
        <p:spPr>
          <a:xfrm rot="10800000" flipV="1">
            <a:off x="5257800" y="794266"/>
            <a:ext cx="990600" cy="577334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48400" y="609600"/>
            <a:ext cx="22860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Click Signature button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0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Create Signature, Insert Signature, </a:t>
            </a:r>
            <a:r>
              <a:rPr lang="en-US" sz="2400" b="1" u="sng" dirty="0" smtClean="0"/>
              <a:t>Choosing Default Signature </a:t>
            </a:r>
            <a:endParaRPr lang="en-US" sz="2200" b="1" u="sng" dirty="0" smtClean="0"/>
          </a:p>
          <a:p>
            <a:endParaRPr lang="en-US" sz="2200" b="1" dirty="0" smtClean="0"/>
          </a:p>
          <a:p>
            <a:endParaRPr lang="en-US" sz="2200" b="1" dirty="0"/>
          </a:p>
        </p:txBody>
      </p:sp>
      <p:pic>
        <p:nvPicPr>
          <p:cNvPr id="7" name="Picture 6" descr="Signature.bmp"/>
          <p:cNvPicPr>
            <a:picLocks noChangeAspect="1"/>
          </p:cNvPicPr>
          <p:nvPr/>
        </p:nvPicPr>
        <p:blipFill>
          <a:blip r:embed="rId2" cstate="print"/>
          <a:srcRect l="16222" t="12222" r="16222" b="56945"/>
          <a:stretch>
            <a:fillRect/>
          </a:stretch>
        </p:blipFill>
        <p:spPr>
          <a:xfrm>
            <a:off x="228600" y="1295400"/>
            <a:ext cx="6400800" cy="2819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0800" y="1447800"/>
            <a:ext cx="22860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Click Signature button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5791200" y="3733800"/>
            <a:ext cx="914400" cy="43934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1"/>
          </p:cNvCxnSpPr>
          <p:nvPr/>
        </p:nvCxnSpPr>
        <p:spPr>
          <a:xfrm rot="10800000" flipV="1">
            <a:off x="5257800" y="1632466"/>
            <a:ext cx="1143000" cy="424934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05600" y="3505200"/>
            <a:ext cx="22860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Click here to open the Signature window</a:t>
            </a:r>
            <a:endParaRPr lang="en-US" dirty="0"/>
          </a:p>
        </p:txBody>
      </p:sp>
      <p:pic>
        <p:nvPicPr>
          <p:cNvPr id="18" name="Picture 17" descr="Signature_blank.bmp"/>
          <p:cNvPicPr>
            <a:picLocks noChangeAspect="1"/>
          </p:cNvPicPr>
          <p:nvPr/>
        </p:nvPicPr>
        <p:blipFill>
          <a:blip r:embed="rId3" cstate="print"/>
          <a:srcRect l="8222" t="27778" r="36667" b="25556"/>
          <a:stretch>
            <a:fillRect/>
          </a:stretch>
        </p:blipFill>
        <p:spPr>
          <a:xfrm>
            <a:off x="228600" y="1143000"/>
            <a:ext cx="8382000" cy="4953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2400" y="381000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Message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52400" y="762000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Replies/forward message</a:t>
            </a:r>
            <a:endParaRPr lang="en-US" b="1" dirty="0"/>
          </a:p>
        </p:txBody>
      </p:sp>
      <p:cxnSp>
        <p:nvCxnSpPr>
          <p:cNvPr id="24" name="Straight Arrow Connector 23"/>
          <p:cNvCxnSpPr>
            <a:stCxn id="26" idx="2"/>
          </p:cNvCxnSpPr>
          <p:nvPr/>
        </p:nvCxnSpPr>
        <p:spPr>
          <a:xfrm rot="5400000">
            <a:off x="6764300" y="5339834"/>
            <a:ext cx="873203" cy="228599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486400" y="4648200"/>
            <a:ext cx="36576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Ok when done with selection. 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4572000" y="2286000"/>
            <a:ext cx="38862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572000" y="2590800"/>
            <a:ext cx="3886200" cy="30480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21" grpId="0"/>
      <p:bldP spid="22" grpId="0"/>
      <p:bldP spid="26" grpId="0" animBg="1"/>
      <p:bldP spid="32" grpId="0" animBg="1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62000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dirty="0" smtClean="0"/>
              <a:t>Lesson I: </a:t>
            </a:r>
            <a:r>
              <a:rPr lang="en-US" u="sng" dirty="0" smtClean="0"/>
              <a:t>Messages and Text</a:t>
            </a:r>
            <a:endParaRPr lang="en-US" u="sng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0" y="7620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371600" marR="0" lvl="2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f. 	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Options tab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can </a:t>
            </a:r>
            <a:r>
              <a:rPr kumimoji="0" lang="en-US" sz="2800" b="1" i="0" u="sng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BCC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Request a Delivery Receipt, Request a Read Receipt</a:t>
            </a:r>
          </a:p>
          <a:p>
            <a:pPr marL="1371600" marR="0" lvl="2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2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2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2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Show BCC, Request a Delivery receipt, more.bmp"/>
          <p:cNvPicPr>
            <a:picLocks noChangeAspect="1"/>
          </p:cNvPicPr>
          <p:nvPr/>
        </p:nvPicPr>
        <p:blipFill>
          <a:blip r:embed="rId2" cstate="print"/>
          <a:srcRect l="13100" t="7400" r="18777" b="61111"/>
          <a:stretch>
            <a:fillRect/>
          </a:stretch>
        </p:blipFill>
        <p:spPr>
          <a:xfrm>
            <a:off x="381000" y="1828800"/>
            <a:ext cx="8305800" cy="411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3600" y="2362200"/>
            <a:ext cx="685800" cy="22860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1447800" y="4724400"/>
            <a:ext cx="304800" cy="3048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V="1">
            <a:off x="2514600" y="3352800"/>
            <a:ext cx="304800" cy="3048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4953000"/>
            <a:ext cx="24384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add a recipient's name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dirty="0" smtClean="0"/>
              <a:t>What’s new in Outlook 2007?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62000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dirty="0" smtClean="0"/>
              <a:t>Lesson I: </a:t>
            </a:r>
            <a:r>
              <a:rPr lang="en-US" u="sng" dirty="0" smtClean="0"/>
              <a:t>Messages and Text</a:t>
            </a:r>
            <a:endParaRPr lang="en-US" u="sng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0" y="7620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371600" marR="0" lvl="2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f. 	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Options tab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can </a:t>
            </a:r>
            <a:r>
              <a:rPr kumimoji="0" lang="en-US" sz="2800" i="0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BCC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Request a Delivery Receipt</a:t>
            </a:r>
            <a:r>
              <a:rPr lang="en-US" sz="2800" dirty="0" smtClean="0">
                <a:solidFill>
                  <a:schemeClr val="tx1">
                    <a:tint val="75000"/>
                  </a:schemeClr>
                </a:solidFill>
              </a:rPr>
              <a:t> and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Request a Read Receipt</a:t>
            </a:r>
          </a:p>
          <a:p>
            <a:pPr marL="1371600" marR="0" lvl="2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2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2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2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Show BCC, Request a Delivery receipt, more.bmp"/>
          <p:cNvPicPr>
            <a:picLocks noChangeAspect="1"/>
          </p:cNvPicPr>
          <p:nvPr/>
        </p:nvPicPr>
        <p:blipFill>
          <a:blip r:embed="rId2" cstate="print"/>
          <a:srcRect l="13100" t="7400" r="18777" b="61111"/>
          <a:stretch>
            <a:fillRect/>
          </a:stretch>
        </p:blipFill>
        <p:spPr>
          <a:xfrm>
            <a:off x="381000" y="1828800"/>
            <a:ext cx="8305800" cy="411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3600" y="2362200"/>
            <a:ext cx="685800" cy="22860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11" idx="0"/>
          </p:cNvCxnSpPr>
          <p:nvPr/>
        </p:nvCxnSpPr>
        <p:spPr>
          <a:xfrm rot="5400000" flipH="1" flipV="1">
            <a:off x="3371850" y="2838450"/>
            <a:ext cx="762000" cy="16383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 flipV="1">
            <a:off x="4572000" y="1752600"/>
            <a:ext cx="1676400" cy="11430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90600" y="4038600"/>
            <a:ext cx="38862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Read receipt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48400" y="1676400"/>
            <a:ext cx="25146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 delivery receipt</a:t>
            </a:r>
          </a:p>
          <a:p>
            <a:endParaRPr lang="en-US" dirty="0"/>
          </a:p>
        </p:txBody>
      </p:sp>
      <p:sp>
        <p:nvSpPr>
          <p:cNvPr id="27" name="Smiley Face 26"/>
          <p:cNvSpPr/>
          <p:nvPr/>
        </p:nvSpPr>
        <p:spPr>
          <a:xfrm>
            <a:off x="8610600" y="6324600"/>
            <a:ext cx="381000" cy="3810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11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8382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800" b="1" dirty="0" smtClean="0"/>
              <a:t>Manipulating messages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marL="971550" lvl="1" indent="-514350">
              <a:buNone/>
            </a:pPr>
            <a:r>
              <a:rPr lang="en-US" dirty="0" smtClean="0"/>
              <a:t>g.	Select a message,</a:t>
            </a:r>
            <a:r>
              <a:rPr lang="en-US" b="1" dirty="0" smtClean="0"/>
              <a:t> </a:t>
            </a:r>
            <a:r>
              <a:rPr lang="en-US" dirty="0" smtClean="0"/>
              <a:t>Delete, Move to Folder</a:t>
            </a:r>
          </a:p>
          <a:p>
            <a:pPr marL="971550" lvl="1" indent="-514350">
              <a:buAutoNum type="alphaLcPeriod" startAt="8"/>
            </a:pPr>
            <a:r>
              <a:rPr lang="en-US" dirty="0" smtClean="0"/>
              <a:t>Preview a message</a:t>
            </a:r>
          </a:p>
          <a:p>
            <a:pPr marL="971550" lvl="1" indent="-514350">
              <a:buAutoNum type="alphaLcPeriod" startAt="8"/>
            </a:pPr>
            <a:r>
              <a:rPr lang="en-US" dirty="0" smtClean="0"/>
              <a:t>Opening a message and viewing it on a new window</a:t>
            </a:r>
          </a:p>
          <a:p>
            <a:pPr marL="971550" lvl="1" indent="-514350">
              <a:buAutoNum type="alphaLcPeriod" startAt="8"/>
            </a:pPr>
            <a:r>
              <a:rPr lang="en-US" dirty="0" smtClean="0"/>
              <a:t>Reply, Reply to all and Forward message, double click on message see commands on </a:t>
            </a:r>
            <a:r>
              <a:rPr lang="en-US" b="1" dirty="0" smtClean="0"/>
              <a:t>Respond group</a:t>
            </a:r>
          </a:p>
          <a:p>
            <a:pPr marL="971550" lvl="1" indent="-514350">
              <a:buAutoNum type="alphaLcPeriod" startAt="8"/>
            </a:pPr>
            <a:r>
              <a:rPr lang="en-US" dirty="0" smtClean="0"/>
              <a:t>Opening and saving an attached file</a:t>
            </a:r>
          </a:p>
          <a:p>
            <a:pPr marL="971550" lvl="1" indent="-514350">
              <a:buAutoNum type="alphaLcPeriod" startAt="8"/>
            </a:pPr>
            <a:r>
              <a:rPr lang="en-US" dirty="0" smtClean="0"/>
              <a:t>Printing a message</a:t>
            </a:r>
          </a:p>
          <a:p>
            <a:pPr marL="971550" lvl="1" indent="-514350">
              <a:buAutoNum type="alphaLcPeriod" startAt="8"/>
            </a:pPr>
            <a:r>
              <a:rPr lang="en-US" dirty="0" smtClean="0"/>
              <a:t>Adobe PDF tab</a:t>
            </a:r>
            <a:r>
              <a:rPr lang="en-US" b="1" dirty="0" smtClean="0"/>
              <a:t> </a:t>
            </a:r>
            <a:r>
              <a:rPr lang="en-US" dirty="0" smtClean="0"/>
              <a:t>– Convert to Adobe PDF</a:t>
            </a:r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 I: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Messages and Text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8382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Manipulating messages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33400"/>
          </a:xfrm>
        </p:spPr>
        <p:txBody>
          <a:bodyPr>
            <a:normAutofit/>
          </a:bodyPr>
          <a:lstStyle/>
          <a:p>
            <a:pPr marL="971550" lvl="1" indent="-514350">
              <a:buNone/>
            </a:pPr>
            <a:r>
              <a:rPr lang="en-US" dirty="0" smtClean="0"/>
              <a:t>g.	</a:t>
            </a:r>
            <a:r>
              <a:rPr lang="en-US" b="1" u="sng" dirty="0" smtClean="0"/>
              <a:t>Select a message</a:t>
            </a:r>
            <a:r>
              <a:rPr lang="en-US" dirty="0" smtClean="0"/>
              <a:t>,</a:t>
            </a:r>
            <a:r>
              <a:rPr lang="en-US" b="1" dirty="0" smtClean="0"/>
              <a:t> </a:t>
            </a:r>
            <a:r>
              <a:rPr lang="en-US" dirty="0" smtClean="0"/>
              <a:t>Delete, Move to Folder</a:t>
            </a:r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 I: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Messages and Text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Selecting a message.bmp"/>
          <p:cNvPicPr>
            <a:picLocks noChangeAspect="1"/>
          </p:cNvPicPr>
          <p:nvPr/>
        </p:nvPicPr>
        <p:blipFill>
          <a:blip r:embed="rId2" cstate="print"/>
          <a:srcRect r="19778" b="5556"/>
          <a:stretch>
            <a:fillRect/>
          </a:stretch>
        </p:blipFill>
        <p:spPr>
          <a:xfrm>
            <a:off x="533400" y="2133600"/>
            <a:ext cx="6877050" cy="44958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8382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Manipulating messages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33400"/>
          </a:xfrm>
        </p:spPr>
        <p:txBody>
          <a:bodyPr>
            <a:normAutofit/>
          </a:bodyPr>
          <a:lstStyle/>
          <a:p>
            <a:pPr marL="971550" lvl="1" indent="-514350">
              <a:buAutoNum type="alphaLcPeriod" startAt="8"/>
            </a:pPr>
            <a:r>
              <a:rPr lang="en-US" dirty="0" smtClean="0"/>
              <a:t>Select a message,</a:t>
            </a:r>
            <a:r>
              <a:rPr lang="en-US" b="1" dirty="0" smtClean="0"/>
              <a:t> </a:t>
            </a:r>
            <a:r>
              <a:rPr lang="en-US" b="1" u="sng" dirty="0" smtClean="0"/>
              <a:t>Delete a message</a:t>
            </a:r>
            <a:r>
              <a:rPr lang="en-US" dirty="0" smtClean="0"/>
              <a:t>, Move to Folder</a:t>
            </a:r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 I: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Messages and Text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Delete message.bmp"/>
          <p:cNvPicPr>
            <a:picLocks noChangeAspect="1"/>
          </p:cNvPicPr>
          <p:nvPr/>
        </p:nvPicPr>
        <p:blipFill>
          <a:blip r:embed="rId2" cstate="print"/>
          <a:srcRect r="19778" b="38889"/>
          <a:stretch>
            <a:fillRect/>
          </a:stretch>
        </p:blipFill>
        <p:spPr>
          <a:xfrm>
            <a:off x="228600" y="2286000"/>
            <a:ext cx="6877050" cy="4191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10800000" flipV="1">
            <a:off x="4724400" y="3124200"/>
            <a:ext cx="990600" cy="76200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2600" y="2819400"/>
            <a:ext cx="28956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Right click on a message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4" idx="1"/>
          </p:cNvCxnSpPr>
          <p:nvPr/>
        </p:nvCxnSpPr>
        <p:spPr>
          <a:xfrm rot="10800000" flipV="1">
            <a:off x="3962400" y="5823466"/>
            <a:ext cx="1295400" cy="43934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57800" y="5638800"/>
            <a:ext cx="16764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Delete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10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8382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Manipulating messages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33400"/>
          </a:xfrm>
        </p:spPr>
        <p:txBody>
          <a:bodyPr>
            <a:normAutofit/>
          </a:bodyPr>
          <a:lstStyle/>
          <a:p>
            <a:pPr marL="971550" lvl="1" indent="-514350">
              <a:buNone/>
            </a:pPr>
            <a:r>
              <a:rPr lang="en-US" dirty="0" smtClean="0"/>
              <a:t>g.	Select a message,</a:t>
            </a:r>
            <a:r>
              <a:rPr lang="en-US" b="1" dirty="0" smtClean="0"/>
              <a:t> </a:t>
            </a:r>
            <a:r>
              <a:rPr lang="en-US" dirty="0" smtClean="0"/>
              <a:t>Delete a message, </a:t>
            </a:r>
            <a:r>
              <a:rPr lang="en-US" b="1" u="sng" dirty="0" smtClean="0"/>
              <a:t>Move to Folder</a:t>
            </a:r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 I: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Messages and Text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Selecting a message.bmp"/>
          <p:cNvPicPr>
            <a:picLocks noChangeAspect="1"/>
          </p:cNvPicPr>
          <p:nvPr/>
        </p:nvPicPr>
        <p:blipFill>
          <a:blip r:embed="rId2" cstate="print"/>
          <a:srcRect r="19778" b="5556"/>
          <a:stretch>
            <a:fillRect/>
          </a:stretch>
        </p:blipFill>
        <p:spPr>
          <a:xfrm>
            <a:off x="533400" y="2133600"/>
            <a:ext cx="6877050" cy="449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43800" y="2209800"/>
            <a:ext cx="144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Drag and Drop the selected message to a folder on the left.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8382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Manipulating messages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33400"/>
          </a:xfrm>
        </p:spPr>
        <p:txBody>
          <a:bodyPr>
            <a:normAutofit/>
          </a:bodyPr>
          <a:lstStyle/>
          <a:p>
            <a:pPr marL="971550" lvl="1" indent="-514350">
              <a:buNone/>
            </a:pPr>
            <a:r>
              <a:rPr lang="en-US" dirty="0" smtClean="0"/>
              <a:t>h.	Preview a message </a:t>
            </a:r>
            <a:endParaRPr lang="en-US" b="1" u="sng" dirty="0" smtClean="0"/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 I: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Messages and Text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Selecting a message.bmp"/>
          <p:cNvPicPr>
            <a:picLocks noChangeAspect="1"/>
          </p:cNvPicPr>
          <p:nvPr/>
        </p:nvPicPr>
        <p:blipFill>
          <a:blip r:embed="rId2" cstate="print"/>
          <a:srcRect r="19778" b="5556"/>
          <a:stretch>
            <a:fillRect/>
          </a:stretch>
        </p:blipFill>
        <p:spPr>
          <a:xfrm>
            <a:off x="533400" y="2133600"/>
            <a:ext cx="6877050" cy="4495800"/>
          </a:xfrm>
          <a:prstGeom prst="rect">
            <a:avLst/>
          </a:prstGeom>
        </p:spPr>
      </p:pic>
      <p:sp>
        <p:nvSpPr>
          <p:cNvPr id="7" name="Right Brace 6"/>
          <p:cNvSpPr/>
          <p:nvPr/>
        </p:nvSpPr>
        <p:spPr>
          <a:xfrm>
            <a:off x="7391400" y="4572000"/>
            <a:ext cx="304800" cy="2057400"/>
          </a:xfrm>
          <a:prstGeom prst="rightBrace">
            <a:avLst>
              <a:gd name="adj1" fmla="val 6504"/>
              <a:gd name="adj2" fmla="val 50000"/>
            </a:avLst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96200" y="53340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Bottom view</a:t>
            </a:r>
            <a:endParaRPr lang="en-US" dirty="0"/>
          </a:p>
        </p:txBody>
      </p:sp>
      <p:cxnSp>
        <p:nvCxnSpPr>
          <p:cNvPr id="10" name="Straight Arrow Connector 9"/>
          <p:cNvCxnSpPr>
            <a:stCxn id="11" idx="1"/>
          </p:cNvCxnSpPr>
          <p:nvPr/>
        </p:nvCxnSpPr>
        <p:spPr>
          <a:xfrm rot="10800000" flipV="1">
            <a:off x="6400800" y="2685366"/>
            <a:ext cx="1219200" cy="515034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20000" y="2362200"/>
            <a:ext cx="13716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Select a message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914400"/>
          </a:xfrm>
        </p:spPr>
        <p:txBody>
          <a:bodyPr>
            <a:normAutofit lnSpcReduction="10000"/>
          </a:bodyPr>
          <a:lstStyle/>
          <a:p>
            <a:pPr marL="971550" lvl="1" indent="-514350">
              <a:buNone/>
            </a:pPr>
            <a:r>
              <a:rPr lang="en-US" dirty="0" smtClean="0"/>
              <a:t>How to change the Reading pane view to </a:t>
            </a:r>
            <a:r>
              <a:rPr lang="en-US" i="1" u="sng" dirty="0" smtClean="0"/>
              <a:t>Right View</a:t>
            </a:r>
            <a:r>
              <a:rPr lang="en-US" dirty="0" smtClean="0"/>
              <a:t> and </a:t>
            </a:r>
            <a:r>
              <a:rPr lang="en-US" i="1" u="sng" dirty="0" smtClean="0"/>
              <a:t>Bottom View </a:t>
            </a:r>
            <a:endParaRPr lang="en-US" b="1" i="1" u="sng" dirty="0" smtClean="0"/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Lesson 1: Messages and Text - Preview Message</a:t>
            </a:r>
            <a:endParaRPr lang="en-US" sz="2800" dirty="0"/>
          </a:p>
        </p:txBody>
      </p:sp>
      <p:pic>
        <p:nvPicPr>
          <p:cNvPr id="22" name="Picture 21" descr="Reading Pane - how to change.bmp"/>
          <p:cNvPicPr>
            <a:picLocks noChangeAspect="1"/>
          </p:cNvPicPr>
          <p:nvPr/>
        </p:nvPicPr>
        <p:blipFill>
          <a:blip r:embed="rId2" cstate="print"/>
          <a:srcRect r="19778" b="28889"/>
          <a:stretch>
            <a:fillRect/>
          </a:stretch>
        </p:blipFill>
        <p:spPr>
          <a:xfrm>
            <a:off x="228600" y="1371600"/>
            <a:ext cx="8153400" cy="5334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10000" y="2133600"/>
            <a:ext cx="26670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Select  reading pane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5" idx="1"/>
          </p:cNvCxnSpPr>
          <p:nvPr/>
        </p:nvCxnSpPr>
        <p:spPr>
          <a:xfrm rot="10800000" flipV="1">
            <a:off x="1981200" y="2318266"/>
            <a:ext cx="1828800" cy="501134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6096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Manipulating messages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839200" cy="533400"/>
          </a:xfrm>
        </p:spPr>
        <p:txBody>
          <a:bodyPr>
            <a:normAutofit fontScale="92500"/>
          </a:bodyPr>
          <a:lstStyle/>
          <a:p>
            <a:pPr marL="971550" lvl="1" indent="-514350">
              <a:buNone/>
            </a:pPr>
            <a:r>
              <a:rPr lang="en-US" dirty="0" err="1" smtClean="0"/>
              <a:t>i</a:t>
            </a:r>
            <a:r>
              <a:rPr lang="en-US" dirty="0" smtClean="0"/>
              <a:t>.	Opening a message and viewing it on another window. </a:t>
            </a:r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 I: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Messages and Text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Selecting a message.bmp"/>
          <p:cNvPicPr>
            <a:picLocks noChangeAspect="1"/>
          </p:cNvPicPr>
          <p:nvPr/>
        </p:nvPicPr>
        <p:blipFill>
          <a:blip r:embed="rId2" cstate="print"/>
          <a:srcRect r="19778" b="5556"/>
          <a:stretch>
            <a:fillRect/>
          </a:stretch>
        </p:blipFill>
        <p:spPr>
          <a:xfrm>
            <a:off x="457200" y="1828800"/>
            <a:ext cx="8229600" cy="487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0200" y="2971800"/>
            <a:ext cx="14478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Double click on a message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rot="10800000">
            <a:off x="4800600" y="3048000"/>
            <a:ext cx="609600" cy="246966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6096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Manipulating messages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839200" cy="533400"/>
          </a:xfrm>
        </p:spPr>
        <p:txBody>
          <a:bodyPr>
            <a:normAutofit/>
          </a:bodyPr>
          <a:lstStyle/>
          <a:p>
            <a:pPr marL="971550" lvl="1" indent="-514350">
              <a:buNone/>
            </a:pPr>
            <a:r>
              <a:rPr lang="en-US" u="sng" dirty="0" smtClean="0"/>
              <a:t>j.	</a:t>
            </a:r>
            <a:r>
              <a:rPr lang="en-US" b="1" u="sng" dirty="0" smtClean="0"/>
              <a:t>Reply</a:t>
            </a:r>
            <a:r>
              <a:rPr lang="en-US" dirty="0" smtClean="0"/>
              <a:t>, Reply to all and Forward message</a:t>
            </a:r>
            <a:endParaRPr lang="en-US" b="1" dirty="0" smtClean="0"/>
          </a:p>
          <a:p>
            <a:pPr marL="971550" lvl="1" indent="-514350">
              <a:buNone/>
            </a:pPr>
            <a:endParaRPr lang="en-US" dirty="0" smtClean="0"/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 I: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Messages and Text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Respond Group - Reply, Reply All and Fwd message.bmp"/>
          <p:cNvPicPr>
            <a:picLocks noChangeAspect="1"/>
          </p:cNvPicPr>
          <p:nvPr/>
        </p:nvPicPr>
        <p:blipFill>
          <a:blip r:embed="rId2" cstate="print"/>
          <a:srcRect r="12000" b="40513"/>
          <a:stretch>
            <a:fillRect/>
          </a:stretch>
        </p:blipFill>
        <p:spPr>
          <a:xfrm>
            <a:off x="304800" y="1828800"/>
            <a:ext cx="8839200" cy="4724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52600" y="2895600"/>
            <a:ext cx="304800" cy="60960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rot="10800000" flipV="1">
            <a:off x="1981200" y="2743200"/>
            <a:ext cx="1371600" cy="22860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52800" y="2514600"/>
            <a:ext cx="26670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Click here to send a reply </a:t>
            </a:r>
            <a:endParaRPr lang="en-US" dirty="0"/>
          </a:p>
        </p:txBody>
      </p:sp>
      <p:pic>
        <p:nvPicPr>
          <p:cNvPr id="19" name="Picture 18" descr="Reply window.bmp"/>
          <p:cNvPicPr>
            <a:picLocks noChangeAspect="1"/>
          </p:cNvPicPr>
          <p:nvPr/>
        </p:nvPicPr>
        <p:blipFill>
          <a:blip r:embed="rId3" cstate="print"/>
          <a:srcRect l="2000" r="30444" b="22222"/>
          <a:stretch>
            <a:fillRect/>
          </a:stretch>
        </p:blipFill>
        <p:spPr>
          <a:xfrm>
            <a:off x="304800" y="1143000"/>
            <a:ext cx="7315200" cy="5334000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stCxn id="23" idx="1"/>
          </p:cNvCxnSpPr>
          <p:nvPr/>
        </p:nvCxnSpPr>
        <p:spPr>
          <a:xfrm rot="10800000" flipV="1">
            <a:off x="685800" y="1943100"/>
            <a:ext cx="2133600" cy="110490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19400" y="1752600"/>
            <a:ext cx="1828800" cy="381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Send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6096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Manipulating messages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839200" cy="533400"/>
          </a:xfrm>
        </p:spPr>
        <p:txBody>
          <a:bodyPr>
            <a:normAutofit/>
          </a:bodyPr>
          <a:lstStyle/>
          <a:p>
            <a:pPr marL="971550" lvl="1" indent="-514350">
              <a:buNone/>
            </a:pPr>
            <a:r>
              <a:rPr lang="en-US" dirty="0" smtClean="0"/>
              <a:t>j.	Reply, </a:t>
            </a:r>
            <a:r>
              <a:rPr lang="en-US" b="1" u="sng" dirty="0" smtClean="0"/>
              <a:t>Reply to all </a:t>
            </a:r>
            <a:r>
              <a:rPr lang="en-US" dirty="0" smtClean="0"/>
              <a:t>and Forward message</a:t>
            </a:r>
            <a:endParaRPr lang="en-US" b="1" dirty="0" smtClean="0"/>
          </a:p>
          <a:p>
            <a:pPr marL="971550" lvl="1" indent="-514350">
              <a:buNone/>
            </a:pPr>
            <a:endParaRPr lang="en-US" dirty="0" smtClean="0"/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 I: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Messages and Text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Respond Group - Reply, Reply All and Fwd message.bmp"/>
          <p:cNvPicPr>
            <a:picLocks noChangeAspect="1"/>
          </p:cNvPicPr>
          <p:nvPr/>
        </p:nvPicPr>
        <p:blipFill>
          <a:blip r:embed="rId2" cstate="print"/>
          <a:srcRect r="12000" b="40513"/>
          <a:stretch>
            <a:fillRect/>
          </a:stretch>
        </p:blipFill>
        <p:spPr>
          <a:xfrm>
            <a:off x="304800" y="1828800"/>
            <a:ext cx="8458200" cy="4724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2895600"/>
            <a:ext cx="381000" cy="60960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14" idx="1"/>
          </p:cNvCxnSpPr>
          <p:nvPr/>
        </p:nvCxnSpPr>
        <p:spPr>
          <a:xfrm rot="10800000" flipV="1">
            <a:off x="2286000" y="2019300"/>
            <a:ext cx="2362200" cy="102870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48200" y="1828800"/>
            <a:ext cx="1828800" cy="381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Reply to All</a:t>
            </a:r>
            <a:endParaRPr lang="en-US" dirty="0"/>
          </a:p>
        </p:txBody>
      </p:sp>
      <p:pic>
        <p:nvPicPr>
          <p:cNvPr id="19" name="Picture 18" descr="Reply to ALL window.bmp"/>
          <p:cNvPicPr>
            <a:picLocks noChangeAspect="1"/>
          </p:cNvPicPr>
          <p:nvPr/>
        </p:nvPicPr>
        <p:blipFill>
          <a:blip r:embed="rId3" cstate="print"/>
          <a:srcRect l="1778" r="30444" b="24444"/>
          <a:stretch>
            <a:fillRect/>
          </a:stretch>
        </p:blipFill>
        <p:spPr>
          <a:xfrm>
            <a:off x="304800" y="1371600"/>
            <a:ext cx="5810250" cy="5257800"/>
          </a:xfrm>
          <a:prstGeom prst="rect">
            <a:avLst/>
          </a:prstGeom>
        </p:spPr>
      </p:pic>
      <p:cxnSp>
        <p:nvCxnSpPr>
          <p:cNvPr id="24" name="Straight Arrow Connector 23"/>
          <p:cNvCxnSpPr>
            <a:stCxn id="25" idx="1"/>
          </p:cNvCxnSpPr>
          <p:nvPr/>
        </p:nvCxnSpPr>
        <p:spPr>
          <a:xfrm rot="10800000" flipV="1">
            <a:off x="609600" y="2247900"/>
            <a:ext cx="2133600" cy="110490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43200" y="2057400"/>
            <a:ext cx="1295400" cy="381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Send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dirty="0" smtClean="0"/>
              <a:t>The</a:t>
            </a:r>
            <a:r>
              <a:rPr lang="en-US" b="1" dirty="0" smtClean="0"/>
              <a:t> Ribbon</a:t>
            </a:r>
            <a:endParaRPr lang="en-US" b="1" dirty="0"/>
          </a:p>
        </p:txBody>
      </p:sp>
      <p:pic>
        <p:nvPicPr>
          <p:cNvPr id="4" name="Picture 8" descr="The Ribbon in a new e-mail mess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95400"/>
            <a:ext cx="5667375" cy="2857500"/>
          </a:xfr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791200" y="1371600"/>
            <a:ext cx="274478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spcAft>
                <a:spcPct val="75000"/>
              </a:spcAft>
            </a:pPr>
            <a:r>
              <a:rPr lang="en-US" sz="2000" dirty="0" smtClean="0"/>
              <a:t>The </a:t>
            </a:r>
            <a:r>
              <a:rPr lang="en-US" sz="2000" dirty="0"/>
              <a:t>Ribbon is at the top of the window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724400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CC00"/>
              </a:solidFill>
            </a:endParaRPr>
          </a:p>
          <a:p>
            <a:r>
              <a:rPr lang="en-US" dirty="0" smtClean="0">
                <a:solidFill>
                  <a:srgbClr val="FFCC00"/>
                </a:solidFill>
              </a:rPr>
              <a:t>The Ribbon is  to help you get things done more easily and with fewer steps.</a:t>
            </a:r>
          </a:p>
          <a:p>
            <a:endParaRPr lang="en-US" dirty="0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28600" y="4572000"/>
            <a:ext cx="84137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6096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Manipulating messages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839200" cy="533400"/>
          </a:xfrm>
        </p:spPr>
        <p:txBody>
          <a:bodyPr>
            <a:normAutofit/>
          </a:bodyPr>
          <a:lstStyle/>
          <a:p>
            <a:pPr marL="971550" lvl="1" indent="-514350">
              <a:buNone/>
            </a:pPr>
            <a:r>
              <a:rPr lang="en-US" dirty="0" smtClean="0"/>
              <a:t>K. 	Reply, Reply to all and </a:t>
            </a:r>
            <a:r>
              <a:rPr lang="en-US" b="1" u="sng" dirty="0" smtClean="0"/>
              <a:t>Forward message</a:t>
            </a:r>
          </a:p>
          <a:p>
            <a:pPr marL="971550" lvl="1" indent="-514350">
              <a:buNone/>
            </a:pPr>
            <a:endParaRPr lang="en-US" dirty="0" smtClean="0"/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 I: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Messages and Text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Respond Group - Reply, Reply All and Fwd message.bmp"/>
          <p:cNvPicPr>
            <a:picLocks noChangeAspect="1"/>
          </p:cNvPicPr>
          <p:nvPr/>
        </p:nvPicPr>
        <p:blipFill>
          <a:blip r:embed="rId2" cstate="print"/>
          <a:srcRect r="12000" b="40513"/>
          <a:stretch>
            <a:fillRect/>
          </a:stretch>
        </p:blipFill>
        <p:spPr>
          <a:xfrm>
            <a:off x="304800" y="1752600"/>
            <a:ext cx="8839200" cy="4724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62200" y="2895600"/>
            <a:ext cx="457200" cy="60960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57600" y="2438400"/>
            <a:ext cx="28194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Forward button here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8" idx="1"/>
          </p:cNvCxnSpPr>
          <p:nvPr/>
        </p:nvCxnSpPr>
        <p:spPr>
          <a:xfrm rot="10800000" flipV="1">
            <a:off x="2743200" y="2623066"/>
            <a:ext cx="914400" cy="424934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Forward message window.bmp"/>
          <p:cNvPicPr>
            <a:picLocks noChangeAspect="1"/>
          </p:cNvPicPr>
          <p:nvPr/>
        </p:nvPicPr>
        <p:blipFill>
          <a:blip r:embed="rId3" cstate="print"/>
          <a:srcRect l="2000" r="30444" b="23333"/>
          <a:stretch>
            <a:fillRect/>
          </a:stretch>
        </p:blipFill>
        <p:spPr>
          <a:xfrm>
            <a:off x="304800" y="1371600"/>
            <a:ext cx="5791200" cy="52578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rot="10800000">
            <a:off x="990600" y="3200400"/>
            <a:ext cx="2971800" cy="1588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886200" y="3048000"/>
            <a:ext cx="44196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Enter or look for the email address who you like to forward this message to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rot="10800000" flipV="1">
            <a:off x="609600" y="1295400"/>
            <a:ext cx="3581400" cy="190500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191000" y="1066800"/>
            <a:ext cx="12954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Send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26" grpId="0" animBg="1"/>
      <p:bldP spid="3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8382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Manipulating messages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33400"/>
          </a:xfrm>
        </p:spPr>
        <p:txBody>
          <a:bodyPr>
            <a:normAutofit/>
          </a:bodyPr>
          <a:lstStyle/>
          <a:p>
            <a:pPr marL="971550" lvl="1" indent="-514350">
              <a:buNone/>
            </a:pPr>
            <a:r>
              <a:rPr lang="en-US" dirty="0" smtClean="0"/>
              <a:t>k.	Opening and saving an attached file</a:t>
            </a:r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 I: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Messages and Text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Open message_attachment.bmp"/>
          <p:cNvPicPr>
            <a:picLocks noChangeAspect="1"/>
          </p:cNvPicPr>
          <p:nvPr/>
        </p:nvPicPr>
        <p:blipFill>
          <a:blip r:embed="rId2" cstate="print"/>
          <a:srcRect r="10889" b="18889"/>
          <a:stretch>
            <a:fillRect/>
          </a:stretch>
        </p:blipFill>
        <p:spPr>
          <a:xfrm>
            <a:off x="304800" y="2057400"/>
            <a:ext cx="7639050" cy="4572000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10" idx="1"/>
          </p:cNvCxnSpPr>
          <p:nvPr/>
        </p:nvCxnSpPr>
        <p:spPr>
          <a:xfrm rot="10800000" flipV="1">
            <a:off x="5029200" y="1757064"/>
            <a:ext cx="1981200" cy="1824335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10400" y="1295400"/>
            <a:ext cx="1981200" cy="92333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Double click on this message with attachment.</a:t>
            </a:r>
            <a:endParaRPr lang="en-US" dirty="0"/>
          </a:p>
        </p:txBody>
      </p:sp>
      <p:pic>
        <p:nvPicPr>
          <p:cNvPr id="12" name="Picture 11" descr="Attachment Item open.bmp"/>
          <p:cNvPicPr>
            <a:picLocks noChangeAspect="1"/>
          </p:cNvPicPr>
          <p:nvPr/>
        </p:nvPicPr>
        <p:blipFill>
          <a:blip r:embed="rId3" cstate="print"/>
          <a:srcRect b="5556"/>
          <a:stretch>
            <a:fillRect/>
          </a:stretch>
        </p:blipFill>
        <p:spPr>
          <a:xfrm>
            <a:off x="152400" y="2209800"/>
            <a:ext cx="8572500" cy="6096000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6" idx="1"/>
          </p:cNvCxnSpPr>
          <p:nvPr/>
        </p:nvCxnSpPr>
        <p:spPr>
          <a:xfrm rot="10800000" flipV="1">
            <a:off x="2362200" y="3613666"/>
            <a:ext cx="609600" cy="348734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71800" y="3429000"/>
            <a:ext cx="38862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Double click on this attached PDF file  </a:t>
            </a:r>
            <a:endParaRPr lang="en-US" dirty="0"/>
          </a:p>
        </p:txBody>
      </p:sp>
      <p:pic>
        <p:nvPicPr>
          <p:cNvPr id="18" name="Picture 17" descr="Attach file open.bmp"/>
          <p:cNvPicPr>
            <a:picLocks noChangeAspect="1"/>
          </p:cNvPicPr>
          <p:nvPr/>
        </p:nvPicPr>
        <p:blipFill>
          <a:blip r:embed="rId4" cstate="print"/>
          <a:srcRect l="8000" t="3333" r="19111" b="8889"/>
          <a:stretch>
            <a:fillRect/>
          </a:stretch>
        </p:blipFill>
        <p:spPr>
          <a:xfrm>
            <a:off x="0" y="609600"/>
            <a:ext cx="7086600" cy="6019800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stCxn id="23" idx="1"/>
          </p:cNvCxnSpPr>
          <p:nvPr/>
        </p:nvCxnSpPr>
        <p:spPr>
          <a:xfrm rot="10800000" flipV="1">
            <a:off x="228600" y="870466"/>
            <a:ext cx="1828800" cy="11668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57400" y="685800"/>
            <a:ext cx="19812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File &gt; Save As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0" grpId="0" animBg="1"/>
      <p:bldP spid="16" grpId="0" animBg="1"/>
      <p:bldP spid="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8382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Manipulating messages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33400"/>
          </a:xfrm>
        </p:spPr>
        <p:txBody>
          <a:bodyPr>
            <a:normAutofit/>
          </a:bodyPr>
          <a:lstStyle/>
          <a:p>
            <a:pPr marL="971550" lvl="1" indent="-514350">
              <a:buNone/>
            </a:pPr>
            <a:r>
              <a:rPr lang="en-US" dirty="0" smtClean="0"/>
              <a:t>k.	Opening and printing the attached file</a:t>
            </a:r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 I: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Messages and Text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Open message_attachment.bmp"/>
          <p:cNvPicPr>
            <a:picLocks noChangeAspect="1"/>
          </p:cNvPicPr>
          <p:nvPr/>
        </p:nvPicPr>
        <p:blipFill>
          <a:blip r:embed="rId2" cstate="print"/>
          <a:srcRect r="10889" b="18889"/>
          <a:stretch>
            <a:fillRect/>
          </a:stretch>
        </p:blipFill>
        <p:spPr>
          <a:xfrm>
            <a:off x="304800" y="2057400"/>
            <a:ext cx="7639050" cy="4572000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10" idx="1"/>
          </p:cNvCxnSpPr>
          <p:nvPr/>
        </p:nvCxnSpPr>
        <p:spPr>
          <a:xfrm rot="10800000" flipV="1">
            <a:off x="5029200" y="1757064"/>
            <a:ext cx="1981200" cy="1824335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10400" y="1295400"/>
            <a:ext cx="1981200" cy="92333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Double click on this message with attachment.</a:t>
            </a:r>
            <a:endParaRPr lang="en-US" dirty="0"/>
          </a:p>
        </p:txBody>
      </p:sp>
      <p:pic>
        <p:nvPicPr>
          <p:cNvPr id="12" name="Picture 11" descr="Attachment Item open.bmp"/>
          <p:cNvPicPr>
            <a:picLocks noChangeAspect="1"/>
          </p:cNvPicPr>
          <p:nvPr/>
        </p:nvPicPr>
        <p:blipFill>
          <a:blip r:embed="rId3" cstate="print"/>
          <a:srcRect b="5556"/>
          <a:stretch>
            <a:fillRect/>
          </a:stretch>
        </p:blipFill>
        <p:spPr>
          <a:xfrm>
            <a:off x="152400" y="2209800"/>
            <a:ext cx="8572500" cy="6096000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6" idx="1"/>
          </p:cNvCxnSpPr>
          <p:nvPr/>
        </p:nvCxnSpPr>
        <p:spPr>
          <a:xfrm rot="10800000" flipV="1">
            <a:off x="2362200" y="3613666"/>
            <a:ext cx="609600" cy="348734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71800" y="3429000"/>
            <a:ext cx="38862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Double click on this attached PDF file  </a:t>
            </a:r>
            <a:endParaRPr lang="en-US" dirty="0"/>
          </a:p>
        </p:txBody>
      </p:sp>
      <p:pic>
        <p:nvPicPr>
          <p:cNvPr id="18" name="Picture 17" descr="Attach file open.bmp"/>
          <p:cNvPicPr>
            <a:picLocks noChangeAspect="1"/>
          </p:cNvPicPr>
          <p:nvPr/>
        </p:nvPicPr>
        <p:blipFill>
          <a:blip r:embed="rId4" cstate="print"/>
          <a:srcRect l="8000" t="3333" r="19111" b="8889"/>
          <a:stretch>
            <a:fillRect/>
          </a:stretch>
        </p:blipFill>
        <p:spPr>
          <a:xfrm>
            <a:off x="0" y="685800"/>
            <a:ext cx="7086600" cy="6019800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stCxn id="23" idx="1"/>
          </p:cNvCxnSpPr>
          <p:nvPr/>
        </p:nvCxnSpPr>
        <p:spPr>
          <a:xfrm rot="10800000" flipV="1">
            <a:off x="533400" y="946666"/>
            <a:ext cx="1447800" cy="348734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981200" y="762000"/>
            <a:ext cx="32004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print button or File &gt; Print 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0" grpId="0" animBg="1"/>
      <p:bldP spid="16" grpId="0" animBg="1"/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6096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Manipulating messages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839200" cy="533400"/>
          </a:xfrm>
        </p:spPr>
        <p:txBody>
          <a:bodyPr>
            <a:normAutofit/>
          </a:bodyPr>
          <a:lstStyle/>
          <a:p>
            <a:pPr marL="971550" lvl="1" indent="-514350">
              <a:buNone/>
            </a:pPr>
            <a:r>
              <a:rPr lang="en-US" dirty="0" smtClean="0"/>
              <a:t>l.	Printing an email message</a:t>
            </a:r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 I: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Messages and Text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4800600" y="3048000"/>
            <a:ext cx="609600" cy="246966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Open message.bmp"/>
          <p:cNvPicPr>
            <a:picLocks noChangeAspect="1"/>
          </p:cNvPicPr>
          <p:nvPr/>
        </p:nvPicPr>
        <p:blipFill>
          <a:blip r:embed="rId2" cstate="print"/>
          <a:srcRect l="2889" t="11111" r="30444" b="30000"/>
          <a:stretch>
            <a:fillRect/>
          </a:stretch>
        </p:blipFill>
        <p:spPr>
          <a:xfrm>
            <a:off x="228600" y="1828800"/>
            <a:ext cx="5715000" cy="4800600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stCxn id="15" idx="1"/>
          </p:cNvCxnSpPr>
          <p:nvPr/>
        </p:nvCxnSpPr>
        <p:spPr>
          <a:xfrm rot="10800000">
            <a:off x="1524000" y="1902773"/>
            <a:ext cx="2209800" cy="46166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33800" y="2133600"/>
            <a:ext cx="3124200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Click the print button  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6248400" y="2895600"/>
            <a:ext cx="2438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There are different  ways to print a message and this is one of them.  You can also print by clicking the Office  button &gt; Print.  I’ll show you two ways to do it on the next slide.</a:t>
            </a:r>
          </a:p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ortcut buttons when right click on message selected.bmp"/>
          <p:cNvPicPr>
            <a:picLocks noChangeAspect="1"/>
          </p:cNvPicPr>
          <p:nvPr/>
        </p:nvPicPr>
        <p:blipFill>
          <a:blip r:embed="rId2" cstate="print"/>
          <a:srcRect r="6444" b="18889"/>
          <a:stretch>
            <a:fillRect/>
          </a:stretch>
        </p:blipFill>
        <p:spPr>
          <a:xfrm>
            <a:off x="152400" y="381000"/>
            <a:ext cx="8686800" cy="6248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Shortcut buttons when you right click on a message 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2438400" y="1981200"/>
            <a:ext cx="914400" cy="30480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V="1">
            <a:off x="838200" y="838200"/>
            <a:ext cx="228600" cy="22860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6096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Manipulating messages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839200" cy="533400"/>
          </a:xfrm>
        </p:spPr>
        <p:txBody>
          <a:bodyPr>
            <a:normAutofit/>
          </a:bodyPr>
          <a:lstStyle/>
          <a:p>
            <a:pPr marL="971550" lvl="1" indent="-514350">
              <a:buNone/>
            </a:pPr>
            <a:r>
              <a:rPr lang="en-US" dirty="0" smtClean="0"/>
              <a:t>m.	Convert an email message to Adobe PDF file</a:t>
            </a:r>
          </a:p>
          <a:p>
            <a:pPr marL="971550" lvl="1" indent="-514350">
              <a:buNone/>
            </a:pPr>
            <a:endParaRPr lang="en-US" dirty="0" smtClean="0"/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 I: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Messages and Text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4800600" y="3048000"/>
            <a:ext cx="609600" cy="246966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Open message.bmp"/>
          <p:cNvPicPr>
            <a:picLocks noChangeAspect="1"/>
          </p:cNvPicPr>
          <p:nvPr/>
        </p:nvPicPr>
        <p:blipFill>
          <a:blip r:embed="rId2" cstate="print"/>
          <a:srcRect l="2889" t="11111" r="30444" b="30000"/>
          <a:stretch>
            <a:fillRect/>
          </a:stretch>
        </p:blipFill>
        <p:spPr>
          <a:xfrm>
            <a:off x="228600" y="1828800"/>
            <a:ext cx="5715000" cy="4800600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stCxn id="15" idx="1"/>
          </p:cNvCxnSpPr>
          <p:nvPr/>
        </p:nvCxnSpPr>
        <p:spPr>
          <a:xfrm rot="10800000">
            <a:off x="1524000" y="2133601"/>
            <a:ext cx="2209800" cy="230833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33800" y="2133600"/>
            <a:ext cx="3124200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Click Adobe PDF tab</a:t>
            </a:r>
            <a:endParaRPr lang="en-US" sz="2400" dirty="0"/>
          </a:p>
        </p:txBody>
      </p:sp>
      <p:pic>
        <p:nvPicPr>
          <p:cNvPr id="11" name="Picture 10" descr="Adobe PDF file -save as window.bmp"/>
          <p:cNvPicPr>
            <a:picLocks noChangeAspect="1"/>
          </p:cNvPicPr>
          <p:nvPr/>
        </p:nvPicPr>
        <p:blipFill>
          <a:blip r:embed="rId3" cstate="print"/>
          <a:srcRect r="9153" b="6579"/>
          <a:stretch>
            <a:fillRect/>
          </a:stretch>
        </p:blipFill>
        <p:spPr>
          <a:xfrm>
            <a:off x="228600" y="914400"/>
            <a:ext cx="8172450" cy="579120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rot="10800000">
            <a:off x="5334000" y="4648200"/>
            <a:ext cx="685800" cy="1588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752600" y="2209800"/>
            <a:ext cx="3733800" cy="22860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1562100" y="2247900"/>
            <a:ext cx="228600" cy="15240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943600" y="4495800"/>
            <a:ext cx="12192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Save</a:t>
            </a:r>
            <a:endParaRPr lang="en-US" dirty="0"/>
          </a:p>
        </p:txBody>
      </p:sp>
      <p:sp>
        <p:nvSpPr>
          <p:cNvPr id="20" name="Smiley Face 19"/>
          <p:cNvSpPr/>
          <p:nvPr/>
        </p:nvSpPr>
        <p:spPr>
          <a:xfrm>
            <a:off x="8534400" y="6172200"/>
            <a:ext cx="381000" cy="3810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/>
          </a:bodyPr>
          <a:lstStyle/>
          <a:p>
            <a:pPr marL="914400" lvl="2" indent="-514350">
              <a:buNone/>
            </a:pPr>
            <a:r>
              <a:rPr lang="en-US" dirty="0" smtClean="0"/>
              <a:t>n.	Searching for a message - Type a keyword in</a:t>
            </a:r>
            <a:r>
              <a:rPr lang="en-US" i="1" dirty="0" smtClean="0"/>
              <a:t> Search Inbox </a:t>
            </a:r>
            <a:r>
              <a:rPr lang="en-US" dirty="0" smtClean="0"/>
              <a:t>box</a:t>
            </a:r>
          </a:p>
          <a:p>
            <a:pPr marL="914400" lvl="2" indent="-514350">
              <a:buNone/>
            </a:pPr>
            <a:r>
              <a:rPr lang="en-US" dirty="0" smtClean="0"/>
              <a:t>o.	Creating a new mail folder - Right click on Mail navigation Pane, Select </a:t>
            </a:r>
            <a:r>
              <a:rPr lang="en-US" i="1" dirty="0" smtClean="0"/>
              <a:t>New Folder</a:t>
            </a:r>
          </a:p>
          <a:p>
            <a:pPr marL="914400" lvl="2" indent="-514350">
              <a:buNone/>
            </a:pPr>
            <a:r>
              <a:rPr lang="en-US" dirty="0" smtClean="0"/>
              <a:t>p.	Moving </a:t>
            </a:r>
            <a:r>
              <a:rPr lang="en-US" b="1" i="1" dirty="0" smtClean="0"/>
              <a:t>item</a:t>
            </a:r>
            <a:r>
              <a:rPr lang="en-US" dirty="0" smtClean="0"/>
              <a:t> from Outlook to a different folder or other location</a:t>
            </a:r>
          </a:p>
          <a:p>
            <a:pPr marL="914400" lvl="2" indent="-514350">
              <a:buNone/>
            </a:pPr>
            <a:r>
              <a:rPr lang="en-US" dirty="0" smtClean="0"/>
              <a:t>q.	Delete mail folder - Right click on a folder (ex. Test New Folder), Select </a:t>
            </a:r>
            <a:r>
              <a:rPr lang="en-US" i="1" dirty="0" smtClean="0"/>
              <a:t>Delete “Test New Folder”</a:t>
            </a:r>
          </a:p>
          <a:p>
            <a:pPr marL="914400" lvl="2" indent="-514350">
              <a:buNone/>
            </a:pPr>
            <a:r>
              <a:rPr lang="en-US" dirty="0" smtClean="0"/>
              <a:t>r.	Delete a message - Right click on the message, Select </a:t>
            </a:r>
            <a:r>
              <a:rPr lang="en-US" i="1" dirty="0" smtClean="0"/>
              <a:t>Delete</a:t>
            </a:r>
          </a:p>
          <a:p>
            <a:pPr marL="914400" lvl="2" indent="-514350">
              <a:buNone/>
            </a:pPr>
            <a:r>
              <a:rPr lang="en-US" dirty="0" smtClean="0"/>
              <a:t>s.	Recover a deleted message</a:t>
            </a:r>
            <a:r>
              <a:rPr lang="en-US" i="1" dirty="0" smtClean="0"/>
              <a:t> – </a:t>
            </a:r>
            <a:r>
              <a:rPr lang="en-US" dirty="0" smtClean="0"/>
              <a:t>In the folder from where you deleted the item, or select Deleted Items folder, click </a:t>
            </a:r>
            <a:r>
              <a:rPr lang="en-US" b="1" dirty="0" smtClean="0"/>
              <a:t>Recover Deleted Items</a:t>
            </a:r>
            <a:r>
              <a:rPr lang="en-US" dirty="0" smtClean="0"/>
              <a:t> on the </a:t>
            </a:r>
            <a:r>
              <a:rPr lang="en-US" b="1" dirty="0" smtClean="0"/>
              <a:t>Tools </a:t>
            </a:r>
            <a:r>
              <a:rPr lang="en-US" dirty="0" smtClean="0"/>
              <a:t>menu.</a:t>
            </a:r>
          </a:p>
          <a:p>
            <a:pPr marL="914400" lvl="2" indent="-514350">
              <a:buNone/>
            </a:pPr>
            <a:r>
              <a:rPr lang="en-US" dirty="0" smtClean="0"/>
              <a:t>t.	Marking a message as unread – Right click on message, select </a:t>
            </a:r>
            <a:r>
              <a:rPr lang="en-US" i="1" dirty="0" smtClean="0"/>
              <a:t>Mark as Unread</a:t>
            </a:r>
            <a:endParaRPr lang="en-US" dirty="0" smtClean="0"/>
          </a:p>
          <a:p>
            <a:pPr marL="914400" lvl="2" indent="-514350">
              <a:buNone/>
            </a:pPr>
            <a:endParaRPr lang="en-US" dirty="0" smtClean="0"/>
          </a:p>
          <a:p>
            <a:pPr marL="914400" lvl="2" indent="-514350">
              <a:buFont typeface="+mj-lt"/>
              <a:buAutoNum type="alphaLcPeriod"/>
            </a:pPr>
            <a:endParaRPr lang="en-US" dirty="0" smtClean="0"/>
          </a:p>
          <a:p>
            <a:pPr marL="914400" lvl="2" indent="-514350">
              <a:buFont typeface="+mj-lt"/>
              <a:buAutoNum type="alphaLcPeriod"/>
            </a:pPr>
            <a:endParaRPr lang="en-US" dirty="0" smtClean="0"/>
          </a:p>
          <a:p>
            <a:pPr marL="514350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762000"/>
            <a:ext cx="9144000" cy="685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+mj-lt"/>
                <a:ea typeface="+mj-ea"/>
                <a:cs typeface="+mj-cs"/>
              </a:rPr>
              <a:t>Organizing Mail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 I: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Messages and Text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4267200" cy="609600"/>
          </a:xfrm>
        </p:spPr>
        <p:txBody>
          <a:bodyPr>
            <a:normAutofit/>
          </a:bodyPr>
          <a:lstStyle/>
          <a:p>
            <a:pPr marL="914400" lvl="2" indent="-514350">
              <a:buNone/>
            </a:pPr>
            <a:r>
              <a:rPr lang="en-US" dirty="0" smtClean="0"/>
              <a:t>n.	Searching for a message</a:t>
            </a:r>
          </a:p>
          <a:p>
            <a:pPr marL="914400" lvl="2" indent="-514350">
              <a:buNone/>
            </a:pPr>
            <a:endParaRPr lang="en-US" dirty="0" smtClean="0"/>
          </a:p>
          <a:p>
            <a:pPr marL="914400" lvl="2" indent="-514350">
              <a:buFont typeface="+mj-lt"/>
              <a:buAutoNum type="alphaLcPeriod"/>
            </a:pPr>
            <a:endParaRPr lang="en-US" dirty="0" smtClean="0"/>
          </a:p>
          <a:p>
            <a:pPr marL="914400" lvl="2" indent="-514350">
              <a:buFont typeface="+mj-lt"/>
              <a:buAutoNum type="alphaLcPeriod"/>
            </a:pPr>
            <a:endParaRPr lang="en-US" dirty="0" smtClean="0"/>
          </a:p>
          <a:p>
            <a:pPr marL="514350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762000"/>
            <a:ext cx="9144000" cy="685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+mj-lt"/>
                <a:ea typeface="+mj-ea"/>
                <a:cs typeface="+mj-cs"/>
              </a:rPr>
              <a:t>Organizing Mail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 I: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Messages and Text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Search Inbox.bmp"/>
          <p:cNvPicPr>
            <a:picLocks noChangeAspect="1"/>
          </p:cNvPicPr>
          <p:nvPr/>
        </p:nvPicPr>
        <p:blipFill>
          <a:blip r:embed="rId2" cstate="print"/>
          <a:srcRect r="12667" b="34444"/>
          <a:stretch>
            <a:fillRect/>
          </a:stretch>
        </p:blipFill>
        <p:spPr>
          <a:xfrm>
            <a:off x="152400" y="1981200"/>
            <a:ext cx="6400800" cy="4495800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12" idx="2"/>
          </p:cNvCxnSpPr>
          <p:nvPr/>
        </p:nvCxnSpPr>
        <p:spPr>
          <a:xfrm rot="16200000" flipH="1">
            <a:off x="4903232" y="2324100"/>
            <a:ext cx="404336" cy="15240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91000" y="1828800"/>
            <a:ext cx="16764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Type a keyword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781800" y="2286000"/>
            <a:ext cx="2057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Keyword can be subject, name of sender and  Date received.  </a:t>
            </a:r>
          </a:p>
          <a:p>
            <a:endParaRPr lang="en-US" sz="2000" dirty="0" smtClean="0">
              <a:solidFill>
                <a:srgbClr val="FFC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  <a:noFill/>
        </p:spPr>
        <p:txBody>
          <a:bodyPr>
            <a:normAutofit/>
          </a:bodyPr>
          <a:lstStyle/>
          <a:p>
            <a:pPr marL="914400" lvl="2" indent="-514350">
              <a:buNone/>
            </a:pPr>
            <a:r>
              <a:rPr lang="en-US" dirty="0" smtClean="0"/>
              <a:t>o.	Creating a new mail folder</a:t>
            </a:r>
            <a:endParaRPr lang="en-US" i="1" dirty="0" smtClean="0"/>
          </a:p>
          <a:p>
            <a:pPr marL="914400" lvl="2" indent="-514350">
              <a:buNone/>
            </a:pPr>
            <a:endParaRPr lang="en-US" dirty="0" smtClean="0"/>
          </a:p>
          <a:p>
            <a:pPr marL="914400" lvl="2" indent="-514350">
              <a:buFont typeface="+mj-lt"/>
              <a:buAutoNum type="alphaLcPeriod"/>
            </a:pPr>
            <a:endParaRPr lang="en-US" dirty="0" smtClean="0"/>
          </a:p>
          <a:p>
            <a:pPr marL="514350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762000"/>
            <a:ext cx="9144000" cy="685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+mj-lt"/>
                <a:ea typeface="+mj-ea"/>
                <a:cs typeface="+mj-cs"/>
              </a:rPr>
              <a:t>Organizing Mail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 I: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Messages and Text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Create a new folder.bmp"/>
          <p:cNvPicPr>
            <a:picLocks noChangeAspect="1"/>
          </p:cNvPicPr>
          <p:nvPr/>
        </p:nvPicPr>
        <p:blipFill>
          <a:blip r:embed="rId2" cstate="print"/>
          <a:srcRect r="58000" b="30000"/>
          <a:stretch>
            <a:fillRect/>
          </a:stretch>
        </p:blipFill>
        <p:spPr>
          <a:xfrm>
            <a:off x="152400" y="2057400"/>
            <a:ext cx="3600450" cy="4800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16200000" flipV="1">
            <a:off x="571500" y="5143500"/>
            <a:ext cx="990600" cy="30480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90800" y="4876800"/>
            <a:ext cx="44196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Right click on a folder where you like the new folder to be located , Select </a:t>
            </a:r>
            <a:r>
              <a:rPr lang="en-US" i="1" dirty="0" smtClean="0"/>
              <a:t>New Folder</a:t>
            </a:r>
            <a:endParaRPr lang="en-US" dirty="0"/>
          </a:p>
        </p:txBody>
      </p:sp>
      <p:pic>
        <p:nvPicPr>
          <p:cNvPr id="17" name="Picture 16" descr="New folder window.bmp"/>
          <p:cNvPicPr>
            <a:picLocks noChangeAspect="1"/>
          </p:cNvPicPr>
          <p:nvPr/>
        </p:nvPicPr>
        <p:blipFill>
          <a:blip r:embed="rId3" cstate="print"/>
          <a:srcRect l="37555" t="28889" r="37556" b="32222"/>
          <a:stretch>
            <a:fillRect/>
          </a:stretch>
        </p:blipFill>
        <p:spPr>
          <a:xfrm>
            <a:off x="2362200" y="2971800"/>
            <a:ext cx="3048000" cy="26670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rot="10800000" flipV="1">
            <a:off x="4114800" y="3357264"/>
            <a:ext cx="762000" cy="71735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3" idx="1"/>
          </p:cNvCxnSpPr>
          <p:nvPr/>
        </p:nvCxnSpPr>
        <p:spPr>
          <a:xfrm rot="10800000" flipV="1">
            <a:off x="4343400" y="4381500"/>
            <a:ext cx="1295400" cy="110490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38800" y="4191000"/>
            <a:ext cx="1371600" cy="381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Ok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762000"/>
          </a:xfrm>
        </p:spPr>
        <p:txBody>
          <a:bodyPr>
            <a:normAutofit fontScale="92500" lnSpcReduction="20000"/>
          </a:bodyPr>
          <a:lstStyle/>
          <a:p>
            <a:pPr marL="914400" lvl="2" indent="-514350">
              <a:buNone/>
            </a:pPr>
            <a:r>
              <a:rPr lang="en-US" sz="2800" dirty="0" smtClean="0"/>
              <a:t>p.	Moving </a:t>
            </a:r>
            <a:r>
              <a:rPr lang="en-US" sz="2800" b="1" i="1" dirty="0" smtClean="0"/>
              <a:t>item</a:t>
            </a:r>
            <a:r>
              <a:rPr lang="en-US" sz="2800" dirty="0" smtClean="0"/>
              <a:t> from Outlook to a different folder or other location</a:t>
            </a:r>
          </a:p>
          <a:p>
            <a:pPr marL="914400" lvl="2" indent="-514350">
              <a:buAutoNum type="alphaLcPeriod" startAt="18"/>
            </a:pPr>
            <a:endParaRPr lang="en-US" dirty="0" smtClean="0"/>
          </a:p>
          <a:p>
            <a:pPr marL="914400" lvl="2" indent="-514350">
              <a:buNone/>
            </a:pPr>
            <a:endParaRPr lang="en-US" dirty="0" smtClean="0"/>
          </a:p>
          <a:p>
            <a:pPr marL="914400" lvl="2" indent="-514350">
              <a:buNone/>
            </a:pPr>
            <a:endParaRPr lang="en-US" dirty="0" smtClean="0"/>
          </a:p>
          <a:p>
            <a:pPr marL="914400" lvl="2" indent="-514350">
              <a:buFont typeface="+mj-lt"/>
              <a:buAutoNum type="alphaLcPeriod"/>
            </a:pPr>
            <a:endParaRPr lang="en-US" dirty="0" smtClean="0"/>
          </a:p>
          <a:p>
            <a:pPr marL="514350" indent="-51435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762000"/>
            <a:ext cx="9144000" cy="685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+mj-lt"/>
                <a:ea typeface="+mj-ea"/>
                <a:cs typeface="+mj-cs"/>
              </a:rPr>
              <a:t>Organizing Mail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 I: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Messages and Text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2743200"/>
            <a:ext cx="7239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Use </a:t>
            </a:r>
            <a:r>
              <a:rPr lang="en-US" sz="3200" b="1" dirty="0" smtClean="0">
                <a:solidFill>
                  <a:srgbClr val="FFC000"/>
                </a:solidFill>
              </a:rPr>
              <a:t>Drag and Drop </a:t>
            </a:r>
            <a:r>
              <a:rPr lang="en-US" sz="3200" dirty="0" smtClean="0">
                <a:solidFill>
                  <a:srgbClr val="FFC000"/>
                </a:solidFill>
              </a:rPr>
              <a:t>feature</a:t>
            </a:r>
          </a:p>
          <a:p>
            <a:endParaRPr lang="en-US" sz="1400" b="1" dirty="0" smtClean="0">
              <a:solidFill>
                <a:srgbClr val="FFC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C000"/>
                </a:solidFill>
              </a:rPr>
              <a:t>Select the</a:t>
            </a:r>
            <a:r>
              <a:rPr lang="en-US" sz="3200" b="1" i="1" dirty="0" smtClean="0">
                <a:solidFill>
                  <a:srgbClr val="FFC000"/>
                </a:solidFill>
              </a:rPr>
              <a:t> item </a:t>
            </a:r>
            <a:r>
              <a:rPr lang="en-US" sz="3200" dirty="0" smtClean="0">
                <a:solidFill>
                  <a:srgbClr val="FFC000"/>
                </a:solidFill>
              </a:rPr>
              <a:t>you want to move.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C000"/>
                </a:solidFill>
              </a:rPr>
              <a:t>Drag to the destination folder, and then release the   mouse button.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2209800"/>
            <a:ext cx="7620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Item</a:t>
            </a:r>
            <a:r>
              <a:rPr lang="en-US" sz="2800" i="1" dirty="0" smtClean="0"/>
              <a:t> </a:t>
            </a:r>
            <a:r>
              <a:rPr lang="en-US" sz="2800" dirty="0" smtClean="0"/>
              <a:t>refers to email message or attachment.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49530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Also, you can drag and drop a file from your desktop or other location (ex. K drive) as attachment to a New Message.  </a:t>
            </a:r>
            <a:endParaRPr lang="en-US" sz="28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pPr algn="l"/>
            <a:r>
              <a:rPr lang="en-US" dirty="0" smtClean="0"/>
              <a:t>Instant Search</a:t>
            </a:r>
            <a:endParaRPr lang="en-US" dirty="0"/>
          </a:p>
        </p:txBody>
      </p:sp>
      <p:pic>
        <p:nvPicPr>
          <p:cNvPr id="5" name="Content Placeholder 4" descr="Instant Search screencropped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066800"/>
            <a:ext cx="8610600" cy="4461856"/>
          </a:xfrm>
        </p:spPr>
      </p:pic>
      <p:sp>
        <p:nvSpPr>
          <p:cNvPr id="4" name="TextBox 3"/>
          <p:cNvSpPr txBox="1"/>
          <p:nvPr/>
        </p:nvSpPr>
        <p:spPr>
          <a:xfrm>
            <a:off x="5791200" y="1676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943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C00"/>
                </a:solidFill>
              </a:rPr>
              <a:t>Provides a new fast way to find your information, no matter which folder it is in.</a:t>
            </a:r>
            <a:endParaRPr lang="en-US" dirty="0">
              <a:solidFill>
                <a:srgbClr val="FFCC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 flipH="1" flipV="1">
            <a:off x="5584567" y="1502033"/>
            <a:ext cx="413266" cy="1524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67400" y="1143000"/>
            <a:ext cx="16002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Enter keyword </a:t>
            </a:r>
            <a:endParaRPr lang="en-US" dirty="0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28600" y="5867400"/>
            <a:ext cx="84137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8458200" y="6248400"/>
            <a:ext cx="381000" cy="3810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/>
          </a:bodyPr>
          <a:lstStyle/>
          <a:p>
            <a:pPr marL="914400" lvl="2" indent="-514350">
              <a:buNone/>
            </a:pPr>
            <a:r>
              <a:rPr lang="en-US" dirty="0" smtClean="0"/>
              <a:t>q.	Delete mail folder -  Right click on a folder (ex. Test New Folder), Select </a:t>
            </a:r>
            <a:r>
              <a:rPr lang="en-US" i="1" dirty="0" smtClean="0"/>
              <a:t>Delete “Test New Folder”</a:t>
            </a:r>
          </a:p>
          <a:p>
            <a:pPr marL="914400" lvl="2" indent="-514350">
              <a:buNone/>
            </a:pPr>
            <a:endParaRPr lang="en-US" dirty="0" smtClean="0"/>
          </a:p>
          <a:p>
            <a:pPr marL="914400" lvl="2" indent="-514350">
              <a:buFont typeface="+mj-lt"/>
              <a:buAutoNum type="alphaLcPeriod"/>
            </a:pPr>
            <a:endParaRPr lang="en-US" dirty="0" smtClean="0"/>
          </a:p>
          <a:p>
            <a:pPr marL="914400" lvl="2" indent="-514350">
              <a:buFont typeface="+mj-lt"/>
              <a:buAutoNum type="alphaLcPeriod"/>
            </a:pPr>
            <a:endParaRPr lang="en-US" dirty="0" smtClean="0"/>
          </a:p>
          <a:p>
            <a:pPr marL="514350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762000"/>
            <a:ext cx="9144000" cy="685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+mj-lt"/>
                <a:ea typeface="+mj-ea"/>
                <a:cs typeface="+mj-cs"/>
              </a:rPr>
              <a:t>Organizing Mail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 I: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Messages and Text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Delete a folder.bmp"/>
          <p:cNvPicPr>
            <a:picLocks noChangeAspect="1"/>
          </p:cNvPicPr>
          <p:nvPr/>
        </p:nvPicPr>
        <p:blipFill>
          <a:blip r:embed="rId2" cstate="print"/>
          <a:srcRect r="23555" b="28123"/>
          <a:stretch>
            <a:fillRect/>
          </a:stretch>
        </p:blipFill>
        <p:spPr>
          <a:xfrm>
            <a:off x="152400" y="2286000"/>
            <a:ext cx="8839200" cy="441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05000" y="5410200"/>
            <a:ext cx="1295400" cy="152400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3276600" cy="533400"/>
          </a:xfrm>
        </p:spPr>
        <p:txBody>
          <a:bodyPr>
            <a:normAutofit/>
          </a:bodyPr>
          <a:lstStyle/>
          <a:p>
            <a:pPr marL="914400" lvl="2" indent="-514350">
              <a:buNone/>
            </a:pPr>
            <a:r>
              <a:rPr lang="en-US" dirty="0" smtClean="0"/>
              <a:t>r.	Delete a message</a:t>
            </a:r>
            <a:endParaRPr lang="en-US" i="1" dirty="0" smtClean="0"/>
          </a:p>
          <a:p>
            <a:pPr marL="914400" lvl="2" indent="-514350">
              <a:buNone/>
            </a:pPr>
            <a:endParaRPr lang="en-US" dirty="0" smtClean="0"/>
          </a:p>
          <a:p>
            <a:pPr marL="914400" lvl="2" indent="-514350">
              <a:buFont typeface="+mj-lt"/>
              <a:buAutoNum type="alphaLcPeriod"/>
            </a:pPr>
            <a:endParaRPr lang="en-US" dirty="0" smtClean="0"/>
          </a:p>
          <a:p>
            <a:pPr marL="914400" lvl="2" indent="-514350">
              <a:buFont typeface="+mj-lt"/>
              <a:buAutoNum type="alphaLcPeriod"/>
            </a:pPr>
            <a:endParaRPr lang="en-US" dirty="0" smtClean="0"/>
          </a:p>
          <a:p>
            <a:pPr marL="514350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762000"/>
            <a:ext cx="9144000" cy="685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+mj-lt"/>
                <a:ea typeface="+mj-ea"/>
                <a:cs typeface="+mj-cs"/>
              </a:rPr>
              <a:t>Organizing Mail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 I: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Messages and Text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Delete message right click.bmp"/>
          <p:cNvPicPr>
            <a:picLocks noChangeAspect="1"/>
          </p:cNvPicPr>
          <p:nvPr/>
        </p:nvPicPr>
        <p:blipFill>
          <a:blip r:embed="rId2" cstate="print"/>
          <a:srcRect r="17111" b="32222"/>
          <a:stretch>
            <a:fillRect/>
          </a:stretch>
        </p:blipFill>
        <p:spPr>
          <a:xfrm>
            <a:off x="609600" y="1905000"/>
            <a:ext cx="8229600" cy="4800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91000" y="5257800"/>
            <a:ext cx="1066800" cy="228600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3200400" y="3505200"/>
            <a:ext cx="381000" cy="22860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34000" y="5029200"/>
            <a:ext cx="15240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Select Delete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33400"/>
          </a:xfrm>
        </p:spPr>
        <p:txBody>
          <a:bodyPr>
            <a:normAutofit/>
          </a:bodyPr>
          <a:lstStyle/>
          <a:p>
            <a:pPr marL="914400" lvl="2" indent="-514350">
              <a:buNone/>
            </a:pPr>
            <a:r>
              <a:rPr lang="en-US" dirty="0" smtClean="0"/>
              <a:t>s.	Recover a deleted message</a:t>
            </a:r>
            <a:r>
              <a:rPr lang="en-US" i="1" dirty="0" smtClean="0"/>
              <a:t> </a:t>
            </a:r>
            <a:endParaRPr lang="en-US" dirty="0" smtClean="0"/>
          </a:p>
          <a:p>
            <a:pPr marL="914400" lvl="2" indent="-514350">
              <a:buAutoNum type="alphaLcPeriod" startAt="21"/>
            </a:pPr>
            <a:endParaRPr lang="en-US" dirty="0" smtClean="0"/>
          </a:p>
          <a:p>
            <a:pPr marL="914400" lvl="2" indent="-514350">
              <a:buFont typeface="+mj-lt"/>
              <a:buAutoNum type="alphaLcPeriod"/>
            </a:pPr>
            <a:endParaRPr lang="en-US" dirty="0" smtClean="0"/>
          </a:p>
          <a:p>
            <a:pPr marL="914400" lvl="2" indent="-514350">
              <a:buNone/>
            </a:pPr>
            <a:endParaRPr lang="en-US" dirty="0" smtClean="0"/>
          </a:p>
          <a:p>
            <a:pPr marL="514350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762000"/>
            <a:ext cx="9144000" cy="685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+mj-lt"/>
                <a:ea typeface="+mj-ea"/>
                <a:cs typeface="+mj-cs"/>
              </a:rPr>
              <a:t>Organizing Mail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 I: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Messages and Text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057400"/>
            <a:ext cx="8305800" cy="98488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Microsoft Office Outlook 2007 provides a way to recover items after you delete them permanently, even after you empty the </a:t>
            </a:r>
            <a:r>
              <a:rPr lang="en-US" sz="2000" b="1" dirty="0" smtClean="0"/>
              <a:t>Deleted Items</a:t>
            </a:r>
            <a:r>
              <a:rPr lang="en-US" sz="2000" dirty="0" smtClean="0"/>
              <a:t> folder.</a:t>
            </a:r>
          </a:p>
          <a:p>
            <a:endParaRPr lang="en-US" dirty="0"/>
          </a:p>
        </p:txBody>
      </p:sp>
      <p:pic>
        <p:nvPicPr>
          <p:cNvPr id="7" name="Picture 6" descr="Recover deleted items.bmp"/>
          <p:cNvPicPr>
            <a:picLocks noChangeAspect="1"/>
          </p:cNvPicPr>
          <p:nvPr/>
        </p:nvPicPr>
        <p:blipFill>
          <a:blip r:embed="rId2" cstate="print"/>
          <a:srcRect b="58889"/>
          <a:stretch>
            <a:fillRect/>
          </a:stretch>
        </p:blipFill>
        <p:spPr>
          <a:xfrm>
            <a:off x="304800" y="3276600"/>
            <a:ext cx="8572500" cy="2819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95400" y="3429000"/>
            <a:ext cx="381000" cy="228600"/>
          </a:xfrm>
          <a:prstGeom prst="rect">
            <a:avLst/>
          </a:prstGeom>
          <a:noFill/>
          <a:ln w="444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95800" y="3200400"/>
            <a:ext cx="3810000" cy="147732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 the folder from where you deleted the item, or in the </a:t>
            </a:r>
            <a:r>
              <a:rPr lang="en-US" b="1" dirty="0" smtClean="0"/>
              <a:t>Deleted Items</a:t>
            </a:r>
            <a:r>
              <a:rPr lang="en-US" dirty="0" smtClean="0"/>
              <a:t> folder, click </a:t>
            </a:r>
            <a:r>
              <a:rPr lang="en-US" b="1" dirty="0" smtClean="0"/>
              <a:t>Recover Deleted Items</a:t>
            </a:r>
            <a:r>
              <a:rPr lang="en-US" dirty="0" smtClean="0"/>
              <a:t> on the </a:t>
            </a:r>
            <a:r>
              <a:rPr lang="en-US" b="1" dirty="0" smtClean="0"/>
              <a:t>Tools</a:t>
            </a:r>
            <a:r>
              <a:rPr lang="en-US" dirty="0" smtClean="0"/>
              <a:t> menu. 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" y="62484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Take note: You have two weeks to recover your deleted message.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4876800" cy="533400"/>
          </a:xfrm>
        </p:spPr>
        <p:txBody>
          <a:bodyPr>
            <a:normAutofit/>
          </a:bodyPr>
          <a:lstStyle/>
          <a:p>
            <a:pPr marL="914400" lvl="2" indent="-514350">
              <a:buNone/>
            </a:pPr>
            <a:r>
              <a:rPr lang="en-US" dirty="0" smtClean="0"/>
              <a:t>t.	Marking a message as unread</a:t>
            </a:r>
          </a:p>
          <a:p>
            <a:pPr marL="914400" lvl="2" indent="-514350">
              <a:buNone/>
            </a:pPr>
            <a:endParaRPr lang="en-US" dirty="0" smtClean="0"/>
          </a:p>
          <a:p>
            <a:pPr marL="914400" lvl="2" indent="-514350">
              <a:buFont typeface="+mj-lt"/>
              <a:buAutoNum type="alphaLcPeriod"/>
            </a:pPr>
            <a:endParaRPr lang="en-US" dirty="0" smtClean="0"/>
          </a:p>
          <a:p>
            <a:pPr marL="914400" lvl="2" indent="-514350">
              <a:buFont typeface="+mj-lt"/>
              <a:buAutoNum type="alphaLcPeriod"/>
            </a:pPr>
            <a:endParaRPr lang="en-US" dirty="0" smtClean="0"/>
          </a:p>
          <a:p>
            <a:pPr marL="514350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762000"/>
            <a:ext cx="9144000" cy="685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+mj-lt"/>
                <a:ea typeface="+mj-ea"/>
                <a:cs typeface="+mj-cs"/>
              </a:rPr>
              <a:t>Organizing Mail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 I: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Messages and Text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Mark as Unread.bmp"/>
          <p:cNvPicPr>
            <a:picLocks noChangeAspect="1"/>
          </p:cNvPicPr>
          <p:nvPr/>
        </p:nvPicPr>
        <p:blipFill>
          <a:blip r:embed="rId2" cstate="print"/>
          <a:srcRect r="13556" b="33333"/>
          <a:stretch>
            <a:fillRect/>
          </a:stretch>
        </p:blipFill>
        <p:spPr>
          <a:xfrm>
            <a:off x="381000" y="1905000"/>
            <a:ext cx="7410450" cy="47244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10800000">
            <a:off x="2667000" y="3276600"/>
            <a:ext cx="304800" cy="22860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810000" y="4343400"/>
            <a:ext cx="1066800" cy="228600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76800" y="4114800"/>
            <a:ext cx="25146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select </a:t>
            </a:r>
            <a:r>
              <a:rPr lang="en-US" i="1" u="sng" dirty="0" smtClean="0"/>
              <a:t>Mark as Unread</a:t>
            </a:r>
            <a:endParaRPr lang="en-US" u="sng" dirty="0"/>
          </a:p>
        </p:txBody>
      </p:sp>
      <p:sp>
        <p:nvSpPr>
          <p:cNvPr id="14" name="Smiley Face 13"/>
          <p:cNvSpPr/>
          <p:nvPr/>
        </p:nvSpPr>
        <p:spPr>
          <a:xfrm>
            <a:off x="8382000" y="6172200"/>
            <a:ext cx="381000" cy="3810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II: </a:t>
            </a:r>
            <a:r>
              <a:rPr lang="en-US" sz="4400" u="sng" dirty="0" smtClean="0"/>
              <a:t>Contacts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rmAutofit/>
          </a:bodyPr>
          <a:lstStyle/>
          <a:p>
            <a:pPr marL="914400" lvl="1" indent="-514350">
              <a:buNone/>
            </a:pPr>
            <a:r>
              <a:rPr lang="en-US" dirty="0" smtClean="0"/>
              <a:t>a.	Adding a new contact</a:t>
            </a:r>
            <a:endParaRPr lang="en-US" i="1" dirty="0" smtClean="0"/>
          </a:p>
          <a:p>
            <a:pPr marL="914400" lvl="1" indent="-514350">
              <a:buNone/>
            </a:pPr>
            <a:r>
              <a:rPr lang="en-US" dirty="0" smtClean="0"/>
              <a:t>b.	Adding the sender of a message to contacts</a:t>
            </a:r>
          </a:p>
          <a:p>
            <a:pPr marL="914400" lvl="1" indent="-514350">
              <a:buNone/>
            </a:pPr>
            <a:r>
              <a:rPr lang="en-US" dirty="0" smtClean="0"/>
              <a:t>c.	Deleting a contact</a:t>
            </a:r>
          </a:p>
          <a:p>
            <a:pPr marL="914400" lvl="1" indent="-514350">
              <a:buNone/>
            </a:pPr>
            <a:r>
              <a:rPr lang="en-US" dirty="0" smtClean="0"/>
              <a:t>d.	Sort Contacts –Click small icons: Sort by From, Subject, Date Received, Importance, and Size </a:t>
            </a:r>
          </a:p>
          <a:p>
            <a:pPr marL="914400" lvl="1" indent="-514350">
              <a:buAutoNum type="alphaLcPeriod" startAt="5"/>
            </a:pPr>
            <a:r>
              <a:rPr lang="en-US" dirty="0" smtClean="0"/>
              <a:t>Find Contacts using Address book</a:t>
            </a:r>
          </a:p>
          <a:p>
            <a:pPr marL="914400" lvl="1" indent="-514350">
              <a:buAutoNum type="alphaLcPeriod" startAt="5"/>
            </a:pPr>
            <a:r>
              <a:rPr lang="en-US" dirty="0" smtClean="0"/>
              <a:t>Select </a:t>
            </a:r>
            <a:r>
              <a:rPr lang="en-US" b="1" dirty="0" smtClean="0"/>
              <a:t>Contacts </a:t>
            </a:r>
            <a:r>
              <a:rPr lang="en-US" dirty="0" smtClean="0"/>
              <a:t>on Nav Pane, Click     dropdown arrow next to New , select Distribution list</a:t>
            </a:r>
          </a:p>
          <a:p>
            <a:pPr marL="914400" lvl="1" indent="-514350">
              <a:buNone/>
            </a:pPr>
            <a:r>
              <a:rPr lang="en-US" dirty="0" smtClean="0"/>
              <a:t>g.	Add new email address to distribution list</a:t>
            </a:r>
          </a:p>
          <a:p>
            <a:pPr marL="914400" lvl="1" indent="-514350">
              <a:buNone/>
            </a:pPr>
            <a:r>
              <a:rPr lang="en-US" dirty="0" smtClean="0"/>
              <a:t>h.	Remove an email address from a distribution list</a:t>
            </a:r>
          </a:p>
          <a:p>
            <a:pPr marL="914400" lvl="1" indent="-514350">
              <a:buNone/>
            </a:pPr>
            <a:r>
              <a:rPr lang="en-US" dirty="0" smtClean="0"/>
              <a:t>i.	Sending an email to distribution list</a:t>
            </a:r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514350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 rot="10800000">
            <a:off x="6019800" y="4038600"/>
            <a:ext cx="228600" cy="228600"/>
          </a:xfrm>
          <a:prstGeom prst="triangl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II: </a:t>
            </a:r>
            <a:r>
              <a:rPr lang="en-US" sz="4400" u="sng" dirty="0" smtClean="0"/>
              <a:t>Contacts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914400"/>
          </a:xfrm>
        </p:spPr>
        <p:txBody>
          <a:bodyPr>
            <a:normAutofit/>
          </a:bodyPr>
          <a:lstStyle/>
          <a:p>
            <a:pPr marL="914400" lvl="1" indent="-514350">
              <a:buAutoNum type="alphaLcPeriod"/>
            </a:pPr>
            <a:r>
              <a:rPr lang="en-US" dirty="0" smtClean="0"/>
              <a:t>Adding a new contact</a:t>
            </a:r>
            <a:endParaRPr lang="en-US" i="1" dirty="0" smtClean="0"/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514350" indent="-514350">
              <a:buFont typeface="+mj-lt"/>
              <a:buAutoNum type="alphaLcPeriod"/>
            </a:pPr>
            <a:endParaRPr lang="en-US" dirty="0"/>
          </a:p>
        </p:txBody>
      </p:sp>
      <p:pic>
        <p:nvPicPr>
          <p:cNvPr id="5" name="Picture 4" descr="New contact.bmp"/>
          <p:cNvPicPr>
            <a:picLocks noChangeAspect="1"/>
          </p:cNvPicPr>
          <p:nvPr/>
        </p:nvPicPr>
        <p:blipFill>
          <a:blip r:embed="rId2" cstate="print"/>
          <a:srcRect r="43778" b="21111"/>
          <a:stretch>
            <a:fillRect/>
          </a:stretch>
        </p:blipFill>
        <p:spPr>
          <a:xfrm>
            <a:off x="152400" y="1524000"/>
            <a:ext cx="4819650" cy="50292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0800000" flipV="1">
            <a:off x="533400" y="1752600"/>
            <a:ext cx="3429000" cy="15240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62400" y="1447800"/>
            <a:ext cx="13716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New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295400" y="2209800"/>
            <a:ext cx="3657600" cy="3429000"/>
          </a:xfrm>
          <a:prstGeom prst="rect">
            <a:avLst/>
          </a:prstGeom>
          <a:noFill/>
          <a:ln w="444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1600200" y="2514600"/>
            <a:ext cx="762000" cy="158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62200" y="2362200"/>
            <a:ext cx="12192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Save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410200" y="914400"/>
            <a:ext cx="3581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You can also add a new contact  from the Mail navigation and by pressing shortcut keys.  I’ll show you on the next slide</a:t>
            </a:r>
            <a:r>
              <a:rPr lang="en-US" dirty="0" smtClean="0">
                <a:solidFill>
                  <a:srgbClr val="FFC000"/>
                </a:solidFill>
              </a:rPr>
              <a:t>.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23" grpId="0" animBg="1"/>
      <p:bldP spid="2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ail navigation New tab.bmp"/>
          <p:cNvPicPr>
            <a:picLocks noChangeAspect="1"/>
          </p:cNvPicPr>
          <p:nvPr/>
        </p:nvPicPr>
        <p:blipFill>
          <a:blip r:embed="rId2" cstate="print"/>
          <a:srcRect r="11778" b="42909"/>
          <a:stretch>
            <a:fillRect/>
          </a:stretch>
        </p:blipFill>
        <p:spPr>
          <a:xfrm>
            <a:off x="228600" y="762000"/>
            <a:ext cx="8686800" cy="57912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7200"/>
          </a:xfrm>
        </p:spPr>
        <p:txBody>
          <a:bodyPr>
            <a:normAutofit fontScale="92500" lnSpcReduction="10000"/>
          </a:bodyPr>
          <a:lstStyle/>
          <a:p>
            <a:pPr marL="914400" lvl="1" indent="-514350">
              <a:buNone/>
            </a:pPr>
            <a:r>
              <a:rPr lang="en-US" dirty="0" smtClean="0"/>
              <a:t>Or from Mail navigation to add a new contact</a:t>
            </a:r>
            <a:endParaRPr lang="en-US" i="1" dirty="0" smtClean="0"/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514350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09800" y="3048000"/>
            <a:ext cx="19050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Select Contacts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685800" y="762000"/>
            <a:ext cx="2286000" cy="60960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71800" y="609600"/>
            <a:ext cx="13716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New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381000" y="3124200"/>
            <a:ext cx="1828800" cy="228600"/>
          </a:xfrm>
          <a:prstGeom prst="rect">
            <a:avLst/>
          </a:prstGeom>
          <a:noFill/>
          <a:ln w="412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New contact window.bmp"/>
          <p:cNvPicPr>
            <a:picLocks noChangeAspect="1"/>
          </p:cNvPicPr>
          <p:nvPr/>
        </p:nvPicPr>
        <p:blipFill>
          <a:blip r:embed="rId3" cstate="print"/>
          <a:srcRect l="13555" t="21111" r="43778" b="20000"/>
          <a:stretch>
            <a:fillRect/>
          </a:stretch>
        </p:blipFill>
        <p:spPr>
          <a:xfrm>
            <a:off x="1066800" y="533400"/>
            <a:ext cx="6629400" cy="59436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590800" y="3048000"/>
            <a:ext cx="4572000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Or use shortcut by Pressing </a:t>
            </a:r>
            <a:r>
              <a:rPr lang="en-US" sz="2000" u="sng" dirty="0" smtClean="0"/>
              <a:t>Ctrl-Shift-C </a:t>
            </a:r>
            <a:r>
              <a:rPr lang="en-US" sz="2000" dirty="0" smtClean="0"/>
              <a:t>anywhere you’re in outlook.</a:t>
            </a:r>
            <a:endParaRPr lang="en-US" sz="20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34" grpId="0" animBg="1"/>
      <p:bldP spid="3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II: </a:t>
            </a:r>
            <a:r>
              <a:rPr lang="en-US" sz="4400" u="sng" dirty="0" smtClean="0"/>
              <a:t>Contacts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457200"/>
          </a:xfrm>
        </p:spPr>
        <p:txBody>
          <a:bodyPr>
            <a:normAutofit fontScale="92500" lnSpcReduction="10000"/>
          </a:bodyPr>
          <a:lstStyle/>
          <a:p>
            <a:pPr marL="914400" lvl="1" indent="-514350">
              <a:buAutoNum type="alphaLcPeriod" startAt="2"/>
            </a:pPr>
            <a:r>
              <a:rPr lang="en-US" dirty="0" smtClean="0"/>
              <a:t>Adding the sender of a message to contacts</a:t>
            </a:r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514350" indent="-514350">
              <a:buFont typeface="+mj-lt"/>
              <a:buAutoNum type="alphaLcPeriod"/>
            </a:pPr>
            <a:endParaRPr lang="en-US" dirty="0"/>
          </a:p>
        </p:txBody>
      </p:sp>
      <p:pic>
        <p:nvPicPr>
          <p:cNvPr id="5" name="Picture 4" descr="Saving the sender's info to contact.bmp"/>
          <p:cNvPicPr>
            <a:picLocks noChangeAspect="1"/>
          </p:cNvPicPr>
          <p:nvPr/>
        </p:nvPicPr>
        <p:blipFill>
          <a:blip r:embed="rId2" cstate="print"/>
          <a:srcRect l="1111" t="9583" r="31333" b="48889"/>
          <a:stretch>
            <a:fillRect/>
          </a:stretch>
        </p:blipFill>
        <p:spPr>
          <a:xfrm>
            <a:off x="152400" y="1828800"/>
            <a:ext cx="6324600" cy="4495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2954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Let’s say a message is now selected and it’s open.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0" y="2667000"/>
            <a:ext cx="3733800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Right click on sender’s name</a:t>
            </a:r>
            <a:endParaRPr lang="en-US" sz="2400" dirty="0"/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rot="10800000" flipV="1">
            <a:off x="2133600" y="2897833"/>
            <a:ext cx="914400" cy="607366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133600" y="3581400"/>
            <a:ext cx="1905000" cy="2514600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133600" y="5105400"/>
            <a:ext cx="1905000" cy="228600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38600" y="5029200"/>
            <a:ext cx="4038600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Select Add to Outlook Contacts</a:t>
            </a:r>
            <a:endParaRPr lang="en-US" sz="24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20" grpId="0" animBg="1"/>
      <p:bldP spid="23" grpId="0" animBg="1"/>
      <p:bldP spid="2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II: </a:t>
            </a:r>
            <a:r>
              <a:rPr lang="en-US" sz="4400" u="sng" dirty="0" smtClean="0"/>
              <a:t>Contacts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9600"/>
          </a:xfrm>
        </p:spPr>
        <p:txBody>
          <a:bodyPr>
            <a:normAutofit/>
          </a:bodyPr>
          <a:lstStyle/>
          <a:p>
            <a:pPr marL="914400" lvl="1" indent="-514350">
              <a:buNone/>
            </a:pPr>
            <a:r>
              <a:rPr lang="en-US" dirty="0" smtClean="0"/>
              <a:t> c.	Deleting a contact</a:t>
            </a:r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514350" indent="-514350">
              <a:buFont typeface="+mj-lt"/>
              <a:buAutoNum type="alphaLcPeriod"/>
            </a:pPr>
            <a:endParaRPr lang="en-US" dirty="0"/>
          </a:p>
        </p:txBody>
      </p:sp>
      <p:pic>
        <p:nvPicPr>
          <p:cNvPr id="6" name="Picture 5" descr="Delete a contact.bmp"/>
          <p:cNvPicPr>
            <a:picLocks noChangeAspect="1"/>
          </p:cNvPicPr>
          <p:nvPr/>
        </p:nvPicPr>
        <p:blipFill>
          <a:blip r:embed="rId2" cstate="print"/>
          <a:srcRect r="18889" b="18932"/>
          <a:stretch>
            <a:fillRect/>
          </a:stretch>
        </p:blipFill>
        <p:spPr>
          <a:xfrm>
            <a:off x="381000" y="1828800"/>
            <a:ext cx="8305800" cy="4648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16200000" flipV="1">
            <a:off x="2362200" y="3352800"/>
            <a:ext cx="381000" cy="2286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895600" y="4343400"/>
            <a:ext cx="1371600" cy="228600"/>
          </a:xfrm>
          <a:prstGeom prst="rect">
            <a:avLst/>
          </a:prstGeom>
          <a:noFill/>
          <a:ln w="412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267200" y="4267200"/>
            <a:ext cx="1828800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Select Delete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1524000" y="6248400"/>
            <a:ext cx="762000" cy="1588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09800" y="6019800"/>
            <a:ext cx="5410200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Select Contacts from the navigation pane </a:t>
            </a:r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>
            <a:off x="1295400" y="2057400"/>
            <a:ext cx="304800" cy="304800"/>
          </a:xfrm>
          <a:prstGeom prst="ellipse">
            <a:avLst/>
          </a:prstGeom>
          <a:noFill/>
          <a:ln w="412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1524000" y="1600200"/>
            <a:ext cx="1524000" cy="5334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048000" y="1371600"/>
            <a:ext cx="3657600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Or click this Delete button</a:t>
            </a:r>
            <a:endParaRPr lang="en-US" sz="24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5" grpId="0" animBg="1"/>
      <p:bldP spid="16" grpId="0" animBg="1"/>
      <p:bldP spid="2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II: </a:t>
            </a:r>
            <a:r>
              <a:rPr lang="en-US" sz="4400" u="sng" dirty="0" smtClean="0"/>
              <a:t>Contacts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9600"/>
          </a:xfrm>
        </p:spPr>
        <p:txBody>
          <a:bodyPr>
            <a:normAutofit/>
          </a:bodyPr>
          <a:lstStyle/>
          <a:p>
            <a:pPr marL="914400" lvl="1" indent="-514350">
              <a:buAutoNum type="alphaLcPeriod" startAt="4"/>
            </a:pPr>
            <a:r>
              <a:rPr lang="en-US" dirty="0" smtClean="0"/>
              <a:t>Sort Contacts</a:t>
            </a:r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514350" indent="-514350">
              <a:buFont typeface="+mj-lt"/>
              <a:buAutoNum type="alphaLcPeriod"/>
            </a:pPr>
            <a:endParaRPr lang="en-US" dirty="0"/>
          </a:p>
        </p:txBody>
      </p:sp>
      <p:pic>
        <p:nvPicPr>
          <p:cNvPr id="6" name="Picture 5" descr="Sort Contacts.bmp"/>
          <p:cNvPicPr>
            <a:picLocks noChangeAspect="1"/>
          </p:cNvPicPr>
          <p:nvPr/>
        </p:nvPicPr>
        <p:blipFill>
          <a:blip r:embed="rId2" cstate="print"/>
          <a:srcRect r="16444" b="47077"/>
          <a:stretch>
            <a:fillRect/>
          </a:stretch>
        </p:blipFill>
        <p:spPr>
          <a:xfrm>
            <a:off x="304800" y="1447800"/>
            <a:ext cx="8610600" cy="48768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981200" y="2590800"/>
            <a:ext cx="914400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0" y="2590800"/>
            <a:ext cx="685800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00600" y="1524000"/>
            <a:ext cx="2895600" cy="92333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Simply click on how you would like it sorted, for example Full name.</a:t>
            </a:r>
            <a:endParaRPr lang="en-US" dirty="0"/>
          </a:p>
        </p:txBody>
      </p:sp>
      <p:cxnSp>
        <p:nvCxnSpPr>
          <p:cNvPr id="15" name="Straight Arrow Connector 14"/>
          <p:cNvCxnSpPr>
            <a:endCxn id="7" idx="2"/>
          </p:cNvCxnSpPr>
          <p:nvPr/>
        </p:nvCxnSpPr>
        <p:spPr>
          <a:xfrm rot="16200000" flipV="1">
            <a:off x="2324100" y="2933700"/>
            <a:ext cx="457200" cy="2286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1" animBg="1"/>
      <p:bldP spid="9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438400"/>
            <a:ext cx="87630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dirty="0" smtClean="0"/>
              <a:t>Getting Started with Outlook 2007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II: </a:t>
            </a:r>
            <a:r>
              <a:rPr lang="en-US" sz="4400" u="sng" dirty="0" smtClean="0"/>
              <a:t>Contacts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33400"/>
          </a:xfrm>
        </p:spPr>
        <p:txBody>
          <a:bodyPr>
            <a:normAutofit/>
          </a:bodyPr>
          <a:lstStyle/>
          <a:p>
            <a:pPr marL="914400" lvl="1" indent="-514350">
              <a:buNone/>
            </a:pPr>
            <a:r>
              <a:rPr lang="en-US" dirty="0" smtClean="0"/>
              <a:t>e.	Find Contacts using Address book</a:t>
            </a:r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514350" indent="-514350">
              <a:buNone/>
            </a:pPr>
            <a:endParaRPr lang="en-US" dirty="0"/>
          </a:p>
        </p:txBody>
      </p:sp>
      <p:pic>
        <p:nvPicPr>
          <p:cNvPr id="5" name="Picture 4" descr="Address book from Mail nav pane.bmp"/>
          <p:cNvPicPr>
            <a:picLocks noChangeAspect="1"/>
          </p:cNvPicPr>
          <p:nvPr/>
        </p:nvPicPr>
        <p:blipFill>
          <a:blip r:embed="rId2" cstate="print"/>
          <a:srcRect r="21777" b="71111"/>
          <a:stretch>
            <a:fillRect/>
          </a:stretch>
        </p:blipFill>
        <p:spPr>
          <a:xfrm>
            <a:off x="228600" y="1371600"/>
            <a:ext cx="8610600" cy="2362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29200" y="1676400"/>
            <a:ext cx="1714500" cy="304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48400" y="990600"/>
            <a:ext cx="20574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Type the person’s name on this box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7" idx="1"/>
            <a:endCxn id="6" idx="0"/>
          </p:cNvCxnSpPr>
          <p:nvPr/>
        </p:nvCxnSpPr>
        <p:spPr>
          <a:xfrm rot="10800000" flipV="1">
            <a:off x="5886450" y="1313766"/>
            <a:ext cx="361950" cy="36263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66800" y="4495800"/>
            <a:ext cx="3886200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Or Press </a:t>
            </a:r>
            <a:r>
              <a:rPr lang="en-US" sz="2400" b="1" dirty="0" smtClean="0"/>
              <a:t>Ctrl-Shift-B </a:t>
            </a:r>
            <a:r>
              <a:rPr lang="en-US" sz="2400" dirty="0" smtClean="0"/>
              <a:t>to open the address book  anywhere in Outlook.</a:t>
            </a:r>
            <a:endParaRPr lang="en-US" sz="24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II: </a:t>
            </a:r>
            <a:r>
              <a:rPr lang="en-US" sz="4400" u="sng" dirty="0" smtClean="0"/>
              <a:t>Contacts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4953000" cy="609600"/>
          </a:xfrm>
        </p:spPr>
        <p:txBody>
          <a:bodyPr>
            <a:normAutofit fontScale="85000" lnSpcReduction="10000"/>
          </a:bodyPr>
          <a:lstStyle/>
          <a:p>
            <a:pPr marL="914400" lvl="1" indent="-514350">
              <a:buAutoNum type="alphaLcPeriod" startAt="6"/>
            </a:pPr>
            <a:r>
              <a:rPr lang="en-US" dirty="0" smtClean="0"/>
              <a:t>Creating a new distribution list</a:t>
            </a:r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None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514350" indent="-514350">
              <a:buFont typeface="+mj-lt"/>
              <a:buAutoNum type="alphaLcPeriod"/>
            </a:pPr>
            <a:endParaRPr lang="en-US" dirty="0"/>
          </a:p>
        </p:txBody>
      </p:sp>
      <p:pic>
        <p:nvPicPr>
          <p:cNvPr id="5" name="Picture 4" descr="New distribution list.bmp"/>
          <p:cNvPicPr>
            <a:picLocks noChangeAspect="1"/>
          </p:cNvPicPr>
          <p:nvPr/>
        </p:nvPicPr>
        <p:blipFill>
          <a:blip r:embed="rId2" cstate="print"/>
          <a:srcRect r="67778" b="27778"/>
          <a:stretch>
            <a:fillRect/>
          </a:stretch>
        </p:blipFill>
        <p:spPr>
          <a:xfrm>
            <a:off x="152400" y="1219200"/>
            <a:ext cx="3886200" cy="5486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1600200"/>
            <a:ext cx="228600" cy="228600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7800" y="12954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8600" y="3124200"/>
            <a:ext cx="2286000" cy="228600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800100" y="1790700"/>
            <a:ext cx="381000" cy="304800"/>
          </a:xfrm>
          <a:prstGeom prst="straightConnector1">
            <a:avLst/>
          </a:prstGeom>
          <a:ln w="444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14600" y="3048000"/>
            <a:ext cx="23622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Select Distribution List</a:t>
            </a:r>
            <a:endParaRPr lang="en-US" dirty="0"/>
          </a:p>
        </p:txBody>
      </p:sp>
      <p:pic>
        <p:nvPicPr>
          <p:cNvPr id="19" name="Picture 18" descr="Distribution list.bmp"/>
          <p:cNvPicPr>
            <a:picLocks noChangeAspect="1"/>
          </p:cNvPicPr>
          <p:nvPr/>
        </p:nvPicPr>
        <p:blipFill>
          <a:blip r:embed="rId3" cstate="print"/>
          <a:srcRect l="8889" t="10000" r="17111" b="55555"/>
          <a:stretch>
            <a:fillRect/>
          </a:stretch>
        </p:blipFill>
        <p:spPr>
          <a:xfrm>
            <a:off x="228600" y="3657600"/>
            <a:ext cx="8610600" cy="2971800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stCxn id="26" idx="1"/>
          </p:cNvCxnSpPr>
          <p:nvPr/>
        </p:nvCxnSpPr>
        <p:spPr>
          <a:xfrm rot="10800000">
            <a:off x="2971800" y="4419606"/>
            <a:ext cx="1524000" cy="39936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495800" y="4495800"/>
            <a:ext cx="40386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Add New </a:t>
            </a:r>
            <a:r>
              <a:rPr lang="en-US" dirty="0" smtClean="0"/>
              <a:t>Member to Distribution list are people from your contact list.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029200" y="914400"/>
            <a:ext cx="3962400" cy="286232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distribution list is a collection of contacts (contact: Person, inside or outside of your organization.)  It provides an easy way to send e-mail messages to a group of people. For example, if you frequently send messages to the marketing team, you can create a distribution list — called "Marketing Team"</a:t>
            </a:r>
            <a:endParaRPr lang="en-US" sz="2000" dirty="0"/>
          </a:p>
        </p:txBody>
      </p:sp>
      <p:cxnSp>
        <p:nvCxnSpPr>
          <p:cNvPr id="31" name="Straight Arrow Connector 30"/>
          <p:cNvCxnSpPr>
            <a:stCxn id="37" idx="0"/>
          </p:cNvCxnSpPr>
          <p:nvPr/>
        </p:nvCxnSpPr>
        <p:spPr>
          <a:xfrm rot="16200000" flipV="1">
            <a:off x="3695700" y="3619500"/>
            <a:ext cx="990600" cy="32004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343400" y="5715000"/>
            <a:ext cx="28956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Select Members  </a:t>
            </a:r>
            <a:r>
              <a:rPr lang="en-US" dirty="0" smtClean="0"/>
              <a:t>will</a:t>
            </a:r>
            <a:r>
              <a:rPr lang="en-US" b="1" dirty="0" smtClean="0"/>
              <a:t> </a:t>
            </a:r>
            <a:r>
              <a:rPr lang="en-US" dirty="0" smtClean="0"/>
              <a:t>open the address book window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28600" y="4876800"/>
            <a:ext cx="4114800" cy="304800"/>
          </a:xfrm>
          <a:prstGeom prst="rect">
            <a:avLst/>
          </a:prstGeom>
          <a:noFill/>
          <a:ln w="444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04800" y="4114800"/>
            <a:ext cx="457200" cy="609600"/>
          </a:xfrm>
          <a:prstGeom prst="rect">
            <a:avLst/>
          </a:prstGeom>
          <a:noFill/>
          <a:ln w="412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  <p:bldP spid="17" grpId="0" animBg="1"/>
      <p:bldP spid="26" grpId="0" animBg="1"/>
      <p:bldP spid="37" grpId="0" animBg="1"/>
      <p:bldP spid="38" grpId="0" animBg="1"/>
      <p:bldP spid="5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II: </a:t>
            </a:r>
            <a:r>
              <a:rPr lang="en-US" sz="4400" u="sng" dirty="0" smtClean="0"/>
              <a:t>Contacts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"/>
          </a:xfrm>
        </p:spPr>
        <p:txBody>
          <a:bodyPr>
            <a:normAutofit/>
          </a:bodyPr>
          <a:lstStyle/>
          <a:p>
            <a:pPr marL="914400" lvl="1" indent="-514350">
              <a:buAutoNum type="alphaLcPeriod" startAt="7"/>
            </a:pPr>
            <a:r>
              <a:rPr lang="en-US" dirty="0" smtClean="0"/>
              <a:t>Add new email address to an existing distribution list</a:t>
            </a:r>
          </a:p>
          <a:p>
            <a:pPr marL="914400" lvl="1" indent="-514350">
              <a:buFont typeface="+mj-lt"/>
              <a:buAutoNum type="alphaLcPeriod" startAt="7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514350" indent="-514350">
              <a:buFont typeface="+mj-lt"/>
              <a:buAutoNum type="alphaLcPeriod"/>
            </a:pPr>
            <a:endParaRPr lang="en-US" dirty="0"/>
          </a:p>
        </p:txBody>
      </p:sp>
      <p:pic>
        <p:nvPicPr>
          <p:cNvPr id="6" name="Picture 5" descr="Existing distribution list.bmp"/>
          <p:cNvPicPr>
            <a:picLocks noChangeAspect="1"/>
          </p:cNvPicPr>
          <p:nvPr/>
        </p:nvPicPr>
        <p:blipFill>
          <a:blip r:embed="rId2" cstate="print"/>
          <a:srcRect r="38444" b="62222"/>
          <a:stretch>
            <a:fillRect/>
          </a:stretch>
        </p:blipFill>
        <p:spPr>
          <a:xfrm>
            <a:off x="228600" y="1447800"/>
            <a:ext cx="5276850" cy="25908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0800000" flipV="1">
            <a:off x="2971800" y="2927866"/>
            <a:ext cx="533400" cy="120134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Distribution list existing.bmp"/>
          <p:cNvPicPr>
            <a:picLocks noChangeAspect="1"/>
          </p:cNvPicPr>
          <p:nvPr/>
        </p:nvPicPr>
        <p:blipFill>
          <a:blip r:embed="rId3" cstate="print"/>
          <a:srcRect l="11778" t="10000" r="13556" b="54444"/>
          <a:stretch>
            <a:fillRect/>
          </a:stretch>
        </p:blipFill>
        <p:spPr>
          <a:xfrm>
            <a:off x="152400" y="3200400"/>
            <a:ext cx="6629400" cy="34290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rot="10800000">
            <a:off x="2362200" y="4191000"/>
            <a:ext cx="1066800" cy="2286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429000" y="4191000"/>
            <a:ext cx="16002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Add </a:t>
            </a:r>
            <a:r>
              <a:rPr lang="en-US" dirty="0" smtClean="0"/>
              <a:t>New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II: </a:t>
            </a:r>
            <a:r>
              <a:rPr lang="en-US" sz="4400" u="sng" dirty="0" smtClean="0"/>
              <a:t>Contacts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"/>
          </a:xfrm>
        </p:spPr>
        <p:txBody>
          <a:bodyPr>
            <a:normAutofit/>
          </a:bodyPr>
          <a:lstStyle/>
          <a:p>
            <a:pPr marL="914400" lvl="1" indent="-514350">
              <a:buNone/>
            </a:pPr>
            <a:r>
              <a:rPr lang="en-US" dirty="0" smtClean="0"/>
              <a:t>h.	 Remove an email address from a distribution list</a:t>
            </a:r>
          </a:p>
          <a:p>
            <a:pPr marL="914400" lvl="1" indent="-514350">
              <a:buFont typeface="+mj-lt"/>
              <a:buAutoNum type="alphaLcPeriod" startAt="7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514350" indent="-514350">
              <a:buFont typeface="+mj-lt"/>
              <a:buAutoNum type="alphaLcPeriod"/>
            </a:pPr>
            <a:endParaRPr lang="en-US" dirty="0"/>
          </a:p>
        </p:txBody>
      </p:sp>
      <p:pic>
        <p:nvPicPr>
          <p:cNvPr id="6" name="Picture 5" descr="Existing distribution list.bmp"/>
          <p:cNvPicPr>
            <a:picLocks noChangeAspect="1"/>
          </p:cNvPicPr>
          <p:nvPr/>
        </p:nvPicPr>
        <p:blipFill>
          <a:blip r:embed="rId2" cstate="print"/>
          <a:srcRect r="38444" b="62222"/>
          <a:stretch>
            <a:fillRect/>
          </a:stretch>
        </p:blipFill>
        <p:spPr>
          <a:xfrm>
            <a:off x="228600" y="1447800"/>
            <a:ext cx="5276850" cy="25908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0800000" flipV="1">
            <a:off x="2971800" y="2927866"/>
            <a:ext cx="533400" cy="120134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Distribution list existing.bmp"/>
          <p:cNvPicPr>
            <a:picLocks noChangeAspect="1"/>
          </p:cNvPicPr>
          <p:nvPr/>
        </p:nvPicPr>
        <p:blipFill>
          <a:blip r:embed="rId3" cstate="print"/>
          <a:srcRect l="11778" t="10000" r="13556" b="54444"/>
          <a:stretch>
            <a:fillRect/>
          </a:stretch>
        </p:blipFill>
        <p:spPr>
          <a:xfrm>
            <a:off x="152400" y="3200400"/>
            <a:ext cx="6629400" cy="34290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rot="10800000">
            <a:off x="3276600" y="5105400"/>
            <a:ext cx="1447800" cy="184666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9" idx="1"/>
          </p:cNvCxnSpPr>
          <p:nvPr/>
        </p:nvCxnSpPr>
        <p:spPr>
          <a:xfrm rot="10800000" flipV="1">
            <a:off x="2590800" y="3689866"/>
            <a:ext cx="1447800" cy="196334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38600" y="3505200"/>
            <a:ext cx="14478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Remove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II: </a:t>
            </a:r>
            <a:r>
              <a:rPr lang="en-US" sz="4400" u="sng" dirty="0" smtClean="0"/>
              <a:t>Contacts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85800"/>
          </a:xfrm>
        </p:spPr>
        <p:txBody>
          <a:bodyPr>
            <a:normAutofit/>
          </a:bodyPr>
          <a:lstStyle/>
          <a:p>
            <a:pPr marL="914400" lvl="1" indent="-514350">
              <a:buNone/>
            </a:pPr>
            <a:r>
              <a:rPr lang="en-US" dirty="0" smtClean="0"/>
              <a:t>i.	Sending an email to distribution list</a:t>
            </a:r>
          </a:p>
          <a:p>
            <a:pPr marL="914400" lvl="1" indent="-514350">
              <a:buFont typeface="+mj-lt"/>
              <a:buAutoNum type="alphaLcPeriod" startAt="7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914400" lvl="1" indent="-514350">
              <a:buFont typeface="+mj-lt"/>
              <a:buAutoNum type="alphaLcPeriod"/>
            </a:pPr>
            <a:endParaRPr lang="en-US" dirty="0" smtClean="0"/>
          </a:p>
          <a:p>
            <a:pPr marL="514350" indent="-514350">
              <a:buFont typeface="+mj-lt"/>
              <a:buAutoNum type="alphaLcPeriod"/>
            </a:pPr>
            <a:endParaRPr lang="en-US" dirty="0"/>
          </a:p>
        </p:txBody>
      </p:sp>
      <p:pic>
        <p:nvPicPr>
          <p:cNvPr id="6" name="Picture 5" descr="Existing distribution list.bmp"/>
          <p:cNvPicPr>
            <a:picLocks noChangeAspect="1"/>
          </p:cNvPicPr>
          <p:nvPr/>
        </p:nvPicPr>
        <p:blipFill>
          <a:blip r:embed="rId2" cstate="print"/>
          <a:srcRect r="38444" b="62222"/>
          <a:stretch>
            <a:fillRect/>
          </a:stretch>
        </p:blipFill>
        <p:spPr>
          <a:xfrm>
            <a:off x="228600" y="1447800"/>
            <a:ext cx="5276850" cy="25908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0800000" flipV="1">
            <a:off x="2971800" y="2927866"/>
            <a:ext cx="533400" cy="120134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Distribution list existing.bmp"/>
          <p:cNvPicPr>
            <a:picLocks noChangeAspect="1"/>
          </p:cNvPicPr>
          <p:nvPr/>
        </p:nvPicPr>
        <p:blipFill>
          <a:blip r:embed="rId3" cstate="print"/>
          <a:srcRect l="11778" t="10000" r="13556" b="54444"/>
          <a:stretch>
            <a:fillRect/>
          </a:stretch>
        </p:blipFill>
        <p:spPr>
          <a:xfrm>
            <a:off x="152400" y="3200400"/>
            <a:ext cx="6629400" cy="3429000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stCxn id="25" idx="1"/>
          </p:cNvCxnSpPr>
          <p:nvPr/>
        </p:nvCxnSpPr>
        <p:spPr>
          <a:xfrm rot="10800000">
            <a:off x="3276600" y="4267200"/>
            <a:ext cx="1447800" cy="565666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724400" y="4648200"/>
            <a:ext cx="13716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Select Email</a:t>
            </a:r>
            <a:endParaRPr lang="en-US" dirty="0"/>
          </a:p>
        </p:txBody>
      </p:sp>
      <p:sp>
        <p:nvSpPr>
          <p:cNvPr id="22" name="Smiley Face 21"/>
          <p:cNvSpPr/>
          <p:nvPr/>
        </p:nvSpPr>
        <p:spPr>
          <a:xfrm>
            <a:off x="8382000" y="6172200"/>
            <a:ext cx="381000" cy="3810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III: </a:t>
            </a:r>
            <a:r>
              <a:rPr lang="en-US" sz="4400" u="sng" dirty="0" smtClean="0"/>
              <a:t>Calendar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257800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r>
              <a:rPr lang="en-US" dirty="0" smtClean="0"/>
              <a:t>	</a:t>
            </a:r>
            <a:r>
              <a:rPr lang="en-US" sz="2800" dirty="0" smtClean="0"/>
              <a:t>a.	Explore Outlook Calendar</a:t>
            </a:r>
          </a:p>
          <a:p>
            <a:pPr marL="514350" lvl="0" indent="-514350">
              <a:buNone/>
            </a:pPr>
            <a:r>
              <a:rPr lang="en-US" sz="2800" dirty="0" smtClean="0"/>
              <a:t>	b.	Change view of calendar – </a:t>
            </a:r>
            <a:r>
              <a:rPr lang="en-US" sz="2800" b="1" dirty="0" smtClean="0"/>
              <a:t>View menu </a:t>
            </a:r>
            <a:r>
              <a:rPr lang="en-US" sz="2800" dirty="0" smtClean="0"/>
              <a:t>select Current view</a:t>
            </a:r>
          </a:p>
          <a:p>
            <a:pPr marL="514350" indent="-514350">
              <a:buNone/>
            </a:pPr>
            <a:r>
              <a:rPr lang="en-US" sz="2800" dirty="0" smtClean="0"/>
              <a:t>	c.	Schedule or add an appointment -  Click </a:t>
            </a:r>
            <a:r>
              <a:rPr lang="en-US" sz="2800" b="1" dirty="0" smtClean="0"/>
              <a:t>Calendar </a:t>
            </a:r>
            <a:r>
              <a:rPr lang="en-US" sz="2800" dirty="0" smtClean="0"/>
              <a:t>Navigation Pane click New</a:t>
            </a:r>
          </a:p>
          <a:p>
            <a:pPr marL="514350" indent="-514350">
              <a:buNone/>
            </a:pPr>
            <a:r>
              <a:rPr lang="en-US" sz="2800" dirty="0" smtClean="0"/>
              <a:t>      d.	Edit appointment – Double click on the appointment </a:t>
            </a:r>
          </a:p>
          <a:p>
            <a:pPr marL="514350" indent="-514350">
              <a:buNone/>
            </a:pPr>
            <a:r>
              <a:rPr lang="en-US" sz="2800" dirty="0" smtClean="0"/>
              <a:t>      e.	Delete appointment – Right click on appointment, select Delete</a:t>
            </a:r>
          </a:p>
          <a:p>
            <a:pPr marL="514350" lvl="0" indent="-514350">
              <a:buNone/>
            </a:pPr>
            <a:r>
              <a:rPr lang="en-US" sz="2800" dirty="0" smtClean="0"/>
              <a:t>      f.	Sharing a calendar – </a:t>
            </a:r>
            <a:r>
              <a:rPr lang="en-US" sz="2800" b="1" dirty="0" smtClean="0"/>
              <a:t>Calendar Navigation Pane</a:t>
            </a:r>
            <a:r>
              <a:rPr lang="en-US" sz="2800" dirty="0" smtClean="0"/>
              <a:t> on the left click Share my calendar</a:t>
            </a:r>
          </a:p>
          <a:p>
            <a:pPr marL="514350" indent="-514350">
              <a:buNone/>
            </a:pPr>
            <a:endParaRPr lang="en-US" sz="2800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pPr algn="l"/>
            <a:r>
              <a:rPr lang="en-US" dirty="0" smtClean="0"/>
              <a:t>1. Using Calendar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257800"/>
          </a:xfrm>
        </p:spPr>
        <p:txBody>
          <a:bodyPr/>
          <a:lstStyle/>
          <a:p>
            <a:pPr marL="914400" lvl="1" indent="-514350">
              <a:buFont typeface="+mj-lt"/>
              <a:buAutoNum type="alphaLcPeriod"/>
            </a:pPr>
            <a:r>
              <a:rPr lang="en-US" dirty="0" smtClean="0"/>
              <a:t>Explore Outlook Calendar </a:t>
            </a:r>
          </a:p>
          <a:p>
            <a:pPr marL="514350" indent="-514350">
              <a:buFont typeface="+mj-lt"/>
              <a:buAutoNum type="alphaLcPeriod"/>
            </a:pPr>
            <a:endParaRPr lang="en-US" dirty="0"/>
          </a:p>
        </p:txBody>
      </p:sp>
      <p:pic>
        <p:nvPicPr>
          <p:cNvPr id="4" name="Picture 3" descr="Calendar Look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95400"/>
            <a:ext cx="5667375" cy="285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4191000"/>
            <a:ext cx="8991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picture shows some examples:</a:t>
            </a:r>
          </a:p>
          <a:p>
            <a:r>
              <a:rPr lang="en-US" dirty="0" smtClean="0"/>
              <a:t>          </a:t>
            </a:r>
          </a:p>
          <a:p>
            <a:r>
              <a:rPr lang="en-US" dirty="0" smtClean="0"/>
              <a:t>         Bigger buttons make it easier to quickly switch between </a:t>
            </a:r>
            <a:r>
              <a:rPr lang="en-US" b="1" u="sng" dirty="0" smtClean="0"/>
              <a:t>daily</a:t>
            </a:r>
            <a:r>
              <a:rPr lang="en-US" b="1" dirty="0" smtClean="0"/>
              <a:t>, </a:t>
            </a:r>
            <a:r>
              <a:rPr lang="en-US" b="1" u="sng" dirty="0" smtClean="0"/>
              <a:t>weekly</a:t>
            </a:r>
            <a:r>
              <a:rPr lang="en-US" b="1" dirty="0" smtClean="0"/>
              <a:t>, and </a:t>
            </a:r>
            <a:r>
              <a:rPr lang="en-US" b="1" u="sng" dirty="0" smtClean="0"/>
              <a:t>monthly</a:t>
            </a:r>
            <a:r>
              <a:rPr lang="en-US" b="1" dirty="0" smtClean="0"/>
              <a:t> 	</a:t>
            </a:r>
            <a:r>
              <a:rPr lang="en-US" dirty="0" smtClean="0"/>
              <a:t>calendar views.</a:t>
            </a:r>
          </a:p>
          <a:p>
            <a:r>
              <a:rPr lang="en-US" dirty="0" smtClean="0"/>
              <a:t>         </a:t>
            </a:r>
            <a:r>
              <a:rPr lang="en-US" b="1" u="sng" dirty="0" smtClean="0"/>
              <a:t>Back</a:t>
            </a:r>
            <a:r>
              <a:rPr lang="en-US" dirty="0" smtClean="0"/>
              <a:t> and </a:t>
            </a:r>
            <a:r>
              <a:rPr lang="en-US" b="1" u="sng" dirty="0" smtClean="0"/>
              <a:t>Forward</a:t>
            </a:r>
            <a:r>
              <a:rPr lang="en-US" dirty="0" smtClean="0"/>
              <a:t> buttons let you quickly go to the next day, week, or month in the                  	calendar.</a:t>
            </a:r>
          </a:p>
          <a:p>
            <a:r>
              <a:rPr lang="en-US" dirty="0" smtClean="0"/>
              <a:t>         </a:t>
            </a:r>
            <a:r>
              <a:rPr lang="en-US" b="1" u="sng" dirty="0" smtClean="0"/>
              <a:t>Tasks</a:t>
            </a:r>
            <a:r>
              <a:rPr lang="en-US" dirty="0" smtClean="0"/>
              <a:t> - You can use this area to track your accomplishments: Completed items on this list 	appear crossed out and "stick" to the day; tasks not marked as complete will 	automatically be carried over to the next day, until you complete them.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5000" y="1295400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new design of the calendar in Outlook 2007 you'll notice that it's easier to see what's what. </a:t>
            </a:r>
            <a:endParaRPr lang="en-US" dirty="0"/>
          </a:p>
        </p:txBody>
      </p:sp>
      <p:graphicFrame>
        <p:nvGraphicFramePr>
          <p:cNvPr id="192519" name="Object 7"/>
          <p:cNvGraphicFramePr>
            <a:graphicFrameLocks noChangeAspect="1"/>
          </p:cNvGraphicFramePr>
          <p:nvPr/>
        </p:nvGraphicFramePr>
        <p:xfrm>
          <a:off x="228600" y="4800600"/>
          <a:ext cx="269875" cy="303213"/>
        </p:xfrm>
        <a:graphic>
          <a:graphicData uri="http://schemas.openxmlformats.org/presentationml/2006/ole">
            <p:oleObj spid="_x0000_s86018" name="Visio" r:id="rId4" imgW="270231" imgH="303063" progId="">
              <p:embed/>
            </p:oleObj>
          </a:graphicData>
        </a:graphic>
      </p:graphicFrame>
      <p:graphicFrame>
        <p:nvGraphicFramePr>
          <p:cNvPr id="192520" name="Object 8"/>
          <p:cNvGraphicFramePr>
            <a:graphicFrameLocks noChangeAspect="1"/>
          </p:cNvGraphicFramePr>
          <p:nvPr/>
        </p:nvGraphicFramePr>
        <p:xfrm>
          <a:off x="228600" y="5257800"/>
          <a:ext cx="269875" cy="317500"/>
        </p:xfrm>
        <a:graphic>
          <a:graphicData uri="http://schemas.openxmlformats.org/presentationml/2006/ole">
            <p:oleObj spid="_x0000_s86019" name="Visio" r:id="rId5" imgW="270231" imgH="303063" progId="">
              <p:embed/>
            </p:oleObj>
          </a:graphicData>
        </a:graphic>
      </p:graphicFrame>
      <p:graphicFrame>
        <p:nvGraphicFramePr>
          <p:cNvPr id="192521" name="Object 9"/>
          <p:cNvGraphicFramePr>
            <a:graphicFrameLocks noChangeAspect="1"/>
          </p:cNvGraphicFramePr>
          <p:nvPr/>
        </p:nvGraphicFramePr>
        <p:xfrm>
          <a:off x="228600" y="5867400"/>
          <a:ext cx="269875" cy="303213"/>
        </p:xfrm>
        <a:graphic>
          <a:graphicData uri="http://schemas.openxmlformats.org/presentationml/2006/ole">
            <p:oleObj spid="_x0000_s86020" name="Visio" r:id="rId6" imgW="270231" imgH="303063" progId="">
              <p:embed/>
            </p:oleObj>
          </a:graphicData>
        </a:graphic>
      </p:graphicFrame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III: </a:t>
            </a:r>
            <a:r>
              <a:rPr lang="en-US" sz="4400" u="sng" dirty="0" smtClean="0"/>
              <a:t>Calendar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838200"/>
          </a:xfrm>
        </p:spPr>
        <p:txBody>
          <a:bodyPr>
            <a:normAutofit fontScale="92500" lnSpcReduction="20000"/>
          </a:bodyPr>
          <a:lstStyle/>
          <a:p>
            <a:pPr marL="514350" lvl="0" indent="-514350">
              <a:buNone/>
            </a:pPr>
            <a:r>
              <a:rPr lang="en-US" sz="2800" dirty="0" smtClean="0"/>
              <a:t>	b.	Change view of calendar – </a:t>
            </a:r>
            <a:r>
              <a:rPr lang="en-US" sz="2800" b="1" dirty="0" smtClean="0"/>
              <a:t>View menu </a:t>
            </a:r>
            <a:r>
              <a:rPr lang="en-US" sz="2800" dirty="0" smtClean="0"/>
              <a:t>select Current view</a:t>
            </a:r>
          </a:p>
          <a:p>
            <a:pPr marL="514350" indent="-514350">
              <a:buNone/>
            </a:pPr>
            <a:r>
              <a:rPr lang="en-US" sz="2800" dirty="0" smtClean="0"/>
              <a:t>	</a:t>
            </a:r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/>
          </a:p>
        </p:txBody>
      </p:sp>
      <p:pic>
        <p:nvPicPr>
          <p:cNvPr id="5" name="Picture 4" descr="Calendar view menu.bmp"/>
          <p:cNvPicPr>
            <a:picLocks noChangeAspect="1"/>
          </p:cNvPicPr>
          <p:nvPr/>
        </p:nvPicPr>
        <p:blipFill>
          <a:blip r:embed="rId2" cstate="print"/>
          <a:srcRect b="20000"/>
          <a:stretch>
            <a:fillRect/>
          </a:stretch>
        </p:blipFill>
        <p:spPr>
          <a:xfrm>
            <a:off x="228600" y="1295400"/>
            <a:ext cx="8572500" cy="52578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16200000" flipV="1">
            <a:off x="1600200" y="1676400"/>
            <a:ext cx="228600" cy="2286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chemeClr val="accent2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Calendar View</a:t>
            </a:r>
            <a:endParaRPr lang="en-US" dirty="0"/>
          </a:p>
        </p:txBody>
      </p:sp>
      <p:pic>
        <p:nvPicPr>
          <p:cNvPr id="4" name="Content Placeholder 3" descr="Calendar view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0" y="762000"/>
            <a:ext cx="6934200" cy="5410200"/>
          </a:xfrm>
        </p:spPr>
      </p:pic>
      <p:cxnSp>
        <p:nvCxnSpPr>
          <p:cNvPr id="7" name="Straight Arrow Connector 6"/>
          <p:cNvCxnSpPr/>
          <p:nvPr/>
        </p:nvCxnSpPr>
        <p:spPr>
          <a:xfrm>
            <a:off x="1371600" y="5486400"/>
            <a:ext cx="304800" cy="1588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162"/>
          </a:xfrm>
        </p:spPr>
        <p:txBody>
          <a:bodyPr/>
          <a:lstStyle/>
          <a:p>
            <a:pPr algn="l"/>
            <a:r>
              <a:rPr lang="en-US" dirty="0" smtClean="0"/>
              <a:t>Two calendar views</a:t>
            </a:r>
            <a:endParaRPr lang="en-US" dirty="0"/>
          </a:p>
        </p:txBody>
      </p:sp>
      <p:pic>
        <p:nvPicPr>
          <p:cNvPr id="4" name="Content Placeholder 3" descr="calendarbacktoback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838200"/>
            <a:ext cx="7467600" cy="5638800"/>
          </a:xfrm>
        </p:spPr>
      </p:pic>
      <p:cxnSp>
        <p:nvCxnSpPr>
          <p:cNvPr id="6" name="Straight Arrow Connector 5"/>
          <p:cNvCxnSpPr/>
          <p:nvPr/>
        </p:nvCxnSpPr>
        <p:spPr>
          <a:xfrm rot="10800000" flipV="1">
            <a:off x="7467600" y="2057400"/>
            <a:ext cx="533400" cy="3048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01000" y="1752600"/>
            <a:ext cx="9906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shared calendar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4" idx="0"/>
          </p:cNvCxnSpPr>
          <p:nvPr/>
        </p:nvCxnSpPr>
        <p:spPr>
          <a:xfrm rot="5400000" flipH="1" flipV="1">
            <a:off x="1638300" y="5180194"/>
            <a:ext cx="609600" cy="61241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5800" y="5791200"/>
            <a:ext cx="1902187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Personal calendar 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Opening Outlook 2007</a:t>
            </a:r>
            <a:endParaRPr lang="en-US" dirty="0"/>
          </a:p>
        </p:txBody>
      </p:sp>
      <p:pic>
        <p:nvPicPr>
          <p:cNvPr id="4" name="Content Placeholder 3" descr="Opening Outlook 2007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066800"/>
            <a:ext cx="4343465" cy="4525963"/>
          </a:xfrm>
        </p:spPr>
      </p:pic>
      <p:sp>
        <p:nvSpPr>
          <p:cNvPr id="6" name="TextBox 5"/>
          <p:cNvSpPr txBox="1"/>
          <p:nvPr/>
        </p:nvSpPr>
        <p:spPr>
          <a:xfrm>
            <a:off x="228600" y="56388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CC00"/>
                </a:solidFill>
              </a:rPr>
              <a:t>Go to </a:t>
            </a:r>
            <a:r>
              <a:rPr lang="en-US" sz="2800" b="1" dirty="0" smtClean="0">
                <a:solidFill>
                  <a:srgbClr val="FFCC00"/>
                </a:solidFill>
              </a:rPr>
              <a:t>Start</a:t>
            </a:r>
            <a:r>
              <a:rPr lang="en-US" sz="2800" dirty="0" smtClean="0">
                <a:solidFill>
                  <a:srgbClr val="FFCC00"/>
                </a:solidFill>
              </a:rPr>
              <a:t>, </a:t>
            </a:r>
            <a:r>
              <a:rPr lang="en-US" sz="2800" b="1" dirty="0" smtClean="0">
                <a:solidFill>
                  <a:srgbClr val="FFCC00"/>
                </a:solidFill>
              </a:rPr>
              <a:t>All Programs</a:t>
            </a:r>
            <a:r>
              <a:rPr lang="en-US" sz="2800" dirty="0" smtClean="0">
                <a:solidFill>
                  <a:srgbClr val="FFCC00"/>
                </a:solidFill>
              </a:rPr>
              <a:t>, </a:t>
            </a:r>
            <a:r>
              <a:rPr lang="en-US" sz="2800" b="1" dirty="0" smtClean="0">
                <a:solidFill>
                  <a:srgbClr val="FFCC00"/>
                </a:solidFill>
              </a:rPr>
              <a:t>Microsoft Office </a:t>
            </a:r>
            <a:r>
              <a:rPr lang="en-US" sz="2800" dirty="0" smtClean="0">
                <a:solidFill>
                  <a:srgbClr val="FFCC00"/>
                </a:solidFill>
              </a:rPr>
              <a:t>then Click on </a:t>
            </a:r>
            <a:r>
              <a:rPr lang="en-US" sz="2800" b="1" dirty="0" smtClean="0">
                <a:solidFill>
                  <a:srgbClr val="FFCC00"/>
                </a:solidFill>
              </a:rPr>
              <a:t>Microsoft Office Outlook 2007</a:t>
            </a:r>
            <a:endParaRPr lang="en-US" sz="2800" b="1" dirty="0">
              <a:solidFill>
                <a:srgbClr val="FFCC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III: </a:t>
            </a:r>
            <a:r>
              <a:rPr lang="en-US" sz="4400" u="sng" dirty="0" smtClean="0"/>
              <a:t>Calendar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2578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sz="2800" dirty="0" smtClean="0"/>
              <a:t>	c.	Schedule or add an appointment</a:t>
            </a:r>
          </a:p>
          <a:p>
            <a:pPr marL="514350" indent="-514350">
              <a:buNone/>
            </a:pPr>
            <a:endParaRPr lang="en-US" sz="2800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/>
          </a:p>
        </p:txBody>
      </p:sp>
      <p:pic>
        <p:nvPicPr>
          <p:cNvPr id="5" name="Picture 4" descr="Outlook calendar.bmp"/>
          <p:cNvPicPr>
            <a:picLocks noChangeAspect="1"/>
          </p:cNvPicPr>
          <p:nvPr/>
        </p:nvPicPr>
        <p:blipFill>
          <a:blip r:embed="rId2" cstate="print"/>
          <a:srcRect b="17778"/>
          <a:stretch>
            <a:fillRect/>
          </a:stretch>
        </p:blipFill>
        <p:spPr>
          <a:xfrm>
            <a:off x="304800" y="1752600"/>
            <a:ext cx="8572500" cy="48768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10800000">
            <a:off x="1143000" y="6172200"/>
            <a:ext cx="609600" cy="1588"/>
          </a:xfrm>
          <a:prstGeom prst="straightConnector1">
            <a:avLst/>
          </a:prstGeom>
          <a:ln w="444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24000" y="2209800"/>
            <a:ext cx="1752600" cy="228600"/>
          </a:xfrm>
          <a:prstGeom prst="rect">
            <a:avLst/>
          </a:prstGeom>
          <a:noFill/>
          <a:ln w="412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3276600" y="1981200"/>
            <a:ext cx="685800" cy="3048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62400" y="1752600"/>
            <a:ext cx="33528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Day/Week/Month</a:t>
            </a:r>
            <a:r>
              <a:rPr lang="en-US" dirty="0" smtClean="0"/>
              <a:t> current view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752600" y="5943600"/>
            <a:ext cx="35052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</a:t>
            </a:r>
            <a:r>
              <a:rPr lang="en-US" b="1" dirty="0" smtClean="0"/>
              <a:t>Calendar </a:t>
            </a:r>
            <a:r>
              <a:rPr lang="en-US" dirty="0" smtClean="0"/>
              <a:t>on</a:t>
            </a:r>
            <a:r>
              <a:rPr lang="en-US" b="1" dirty="0" smtClean="0"/>
              <a:t> </a:t>
            </a:r>
            <a:r>
              <a:rPr lang="en-US" dirty="0" smtClean="0"/>
              <a:t>Navigation Pane 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8" idx="1"/>
          </p:cNvCxnSpPr>
          <p:nvPr/>
        </p:nvCxnSpPr>
        <p:spPr>
          <a:xfrm rot="10800000" flipV="1">
            <a:off x="6096000" y="6010364"/>
            <a:ext cx="685800" cy="161835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81800" y="5410200"/>
            <a:ext cx="2209800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Double click on the day you like to add or schedule an appointment</a:t>
            </a:r>
            <a:endParaRPr lang="en-US" dirty="0"/>
          </a:p>
        </p:txBody>
      </p:sp>
      <p:pic>
        <p:nvPicPr>
          <p:cNvPr id="20" name="Picture 19" descr="Outlook calendar.bmp"/>
          <p:cNvPicPr>
            <a:picLocks noChangeAspect="1"/>
          </p:cNvPicPr>
          <p:nvPr/>
        </p:nvPicPr>
        <p:blipFill>
          <a:blip r:embed="rId3" cstate="print"/>
          <a:srcRect l="11778" t="6667" r="13555" b="44444"/>
          <a:stretch>
            <a:fillRect/>
          </a:stretch>
        </p:blipFill>
        <p:spPr>
          <a:xfrm>
            <a:off x="1524000" y="1600200"/>
            <a:ext cx="7239000" cy="502920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rot="10800000" flipV="1">
            <a:off x="1828800" y="2057400"/>
            <a:ext cx="2209800" cy="4572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524000" y="3124200"/>
            <a:ext cx="7239000" cy="533400"/>
          </a:xfrm>
          <a:prstGeom prst="rect">
            <a:avLst/>
          </a:prstGeom>
          <a:noFill/>
          <a:ln w="444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524000" y="3733800"/>
            <a:ext cx="3505200" cy="533400"/>
          </a:xfrm>
          <a:prstGeom prst="rect">
            <a:avLst/>
          </a:prstGeom>
          <a:noFill/>
          <a:ln w="444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038600" y="1828800"/>
            <a:ext cx="11430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Save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8" grpId="0" animBg="1"/>
      <p:bldP spid="26" grpId="0" animBg="1"/>
      <p:bldP spid="27" grpId="0" animBg="1"/>
      <p:bldP spid="2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III: </a:t>
            </a:r>
            <a:r>
              <a:rPr lang="en-US" sz="4400" u="sng" dirty="0" smtClean="0"/>
              <a:t>Calendar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257800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r>
              <a:rPr lang="en-US" sz="2800" dirty="0" smtClean="0"/>
              <a:t>      d.	Edit an appointment </a:t>
            </a:r>
          </a:p>
          <a:p>
            <a:pPr marL="514350" indent="-514350">
              <a:buNone/>
            </a:pPr>
            <a:endParaRPr lang="en-US" sz="2800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/>
          </a:p>
        </p:txBody>
      </p:sp>
      <p:pic>
        <p:nvPicPr>
          <p:cNvPr id="6" name="Picture 5" descr="Default calendar view.bmp"/>
          <p:cNvPicPr>
            <a:picLocks noChangeAspect="1"/>
          </p:cNvPicPr>
          <p:nvPr/>
        </p:nvPicPr>
        <p:blipFill>
          <a:blip r:embed="rId2" cstate="print"/>
          <a:srcRect b="16667"/>
          <a:stretch>
            <a:fillRect/>
          </a:stretch>
        </p:blipFill>
        <p:spPr>
          <a:xfrm>
            <a:off x="152400" y="1371600"/>
            <a:ext cx="8572500" cy="5334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10800000" flipV="1">
            <a:off x="3352800" y="5867400"/>
            <a:ext cx="533400" cy="762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86200" y="5638800"/>
            <a:ext cx="32766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Double click the appointment  </a:t>
            </a:r>
            <a:endParaRPr lang="en-US" dirty="0"/>
          </a:p>
        </p:txBody>
      </p:sp>
      <p:pic>
        <p:nvPicPr>
          <p:cNvPr id="16" name="Picture 15" descr="Edit appointment.bmp"/>
          <p:cNvPicPr>
            <a:picLocks noChangeAspect="1"/>
          </p:cNvPicPr>
          <p:nvPr/>
        </p:nvPicPr>
        <p:blipFill>
          <a:blip r:embed="rId3" cstate="print"/>
          <a:srcRect t="6667" r="13556" b="21111"/>
          <a:stretch>
            <a:fillRect/>
          </a:stretch>
        </p:blipFill>
        <p:spPr>
          <a:xfrm>
            <a:off x="152400" y="1371600"/>
            <a:ext cx="7410450" cy="5334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43000" y="2438400"/>
            <a:ext cx="6324600" cy="381000"/>
          </a:xfrm>
          <a:prstGeom prst="rect">
            <a:avLst/>
          </a:prstGeom>
          <a:noFill/>
          <a:ln w="412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43000" y="2819400"/>
            <a:ext cx="6324600" cy="457200"/>
          </a:xfrm>
          <a:prstGeom prst="rect">
            <a:avLst/>
          </a:prstGeom>
          <a:noFill/>
          <a:ln w="412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1447800" y="1600200"/>
            <a:ext cx="1295400" cy="381000"/>
          </a:xfrm>
          <a:prstGeom prst="straightConnector1">
            <a:avLst/>
          </a:prstGeom>
          <a:ln w="3492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43200" y="1371600"/>
            <a:ext cx="11430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Save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7" grpId="0" animBg="1"/>
      <p:bldP spid="18" grpId="0" animBg="1"/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III: </a:t>
            </a:r>
            <a:r>
              <a:rPr lang="en-US" sz="4400" u="sng" dirty="0" smtClean="0"/>
              <a:t>Calendar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2578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sz="2800" dirty="0" smtClean="0"/>
              <a:t>	 e.	Delete appointment</a:t>
            </a:r>
          </a:p>
          <a:p>
            <a:pPr marL="514350" indent="-514350">
              <a:buNone/>
            </a:pPr>
            <a:endParaRPr lang="en-US" sz="2800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/>
          </a:p>
        </p:txBody>
      </p:sp>
      <p:pic>
        <p:nvPicPr>
          <p:cNvPr id="21" name="Picture 20" descr="Delete appointment.bmp"/>
          <p:cNvPicPr>
            <a:picLocks noChangeAspect="1"/>
          </p:cNvPicPr>
          <p:nvPr/>
        </p:nvPicPr>
        <p:blipFill>
          <a:blip r:embed="rId2" cstate="print"/>
          <a:srcRect b="25556"/>
          <a:stretch>
            <a:fillRect/>
          </a:stretch>
        </p:blipFill>
        <p:spPr>
          <a:xfrm>
            <a:off x="304800" y="1600200"/>
            <a:ext cx="8572500" cy="51054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rot="10800000" flipV="1">
            <a:off x="5562600" y="2971800"/>
            <a:ext cx="457200" cy="1524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562600" y="4648200"/>
            <a:ext cx="1219200" cy="228600"/>
          </a:xfrm>
          <a:prstGeom prst="rect">
            <a:avLst/>
          </a:prstGeom>
          <a:noFill/>
          <a:ln w="444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29400" y="4572000"/>
            <a:ext cx="14478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Select Delete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III: </a:t>
            </a:r>
            <a:r>
              <a:rPr lang="en-US" sz="4400" u="sng" dirty="0" smtClean="0"/>
              <a:t>Calendar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257800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r>
              <a:rPr lang="en-US" sz="2800" dirty="0" smtClean="0"/>
              <a:t>	f.	Sharing a calendar </a:t>
            </a:r>
          </a:p>
          <a:p>
            <a:pPr marL="514350" indent="-514350">
              <a:buNone/>
            </a:pPr>
            <a:endParaRPr lang="en-US" sz="2800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/>
          </a:p>
        </p:txBody>
      </p:sp>
      <p:pic>
        <p:nvPicPr>
          <p:cNvPr id="5" name="Picture 4" descr="Default calendar view.bmp"/>
          <p:cNvPicPr>
            <a:picLocks noChangeAspect="1"/>
          </p:cNvPicPr>
          <p:nvPr/>
        </p:nvPicPr>
        <p:blipFill>
          <a:blip r:embed="rId2" cstate="print"/>
          <a:srcRect r="48222" b="21111"/>
          <a:stretch>
            <a:fillRect/>
          </a:stretch>
        </p:blipFill>
        <p:spPr>
          <a:xfrm>
            <a:off x="381000" y="1295400"/>
            <a:ext cx="6248400" cy="5410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4114800"/>
            <a:ext cx="1676400" cy="1905000"/>
          </a:xfrm>
          <a:prstGeom prst="rect">
            <a:avLst/>
          </a:prstGeom>
          <a:noFill/>
          <a:ln w="412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1524000" y="4724400"/>
            <a:ext cx="762000" cy="2286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0" y="4800600"/>
            <a:ext cx="25146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</a:t>
            </a:r>
            <a:r>
              <a:rPr lang="en-US" b="1" dirty="0" smtClean="0"/>
              <a:t>Share my calendar </a:t>
            </a:r>
            <a:endParaRPr lang="en-US" b="1" dirty="0"/>
          </a:p>
        </p:txBody>
      </p:sp>
      <p:pic>
        <p:nvPicPr>
          <p:cNvPr id="11" name="Picture 10" descr="share a calendar.bmp"/>
          <p:cNvPicPr>
            <a:picLocks noChangeAspect="1"/>
          </p:cNvPicPr>
          <p:nvPr/>
        </p:nvPicPr>
        <p:blipFill>
          <a:blip r:embed="rId3" cstate="print"/>
          <a:srcRect r="41333" b="34444"/>
          <a:stretch>
            <a:fillRect/>
          </a:stretch>
        </p:blipFill>
        <p:spPr>
          <a:xfrm>
            <a:off x="228600" y="1219200"/>
            <a:ext cx="7315200" cy="5334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43200" y="3200400"/>
            <a:ext cx="4800600" cy="228600"/>
          </a:xfrm>
          <a:prstGeom prst="rect">
            <a:avLst/>
          </a:prstGeom>
          <a:noFill/>
          <a:ln w="412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26" idx="0"/>
          </p:cNvCxnSpPr>
          <p:nvPr/>
        </p:nvCxnSpPr>
        <p:spPr>
          <a:xfrm rot="16200000" flipV="1">
            <a:off x="1924050" y="4019550"/>
            <a:ext cx="914400" cy="3429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667000" y="3581400"/>
            <a:ext cx="3048000" cy="762000"/>
          </a:xfrm>
          <a:prstGeom prst="rect">
            <a:avLst/>
          </a:prstGeom>
          <a:noFill/>
          <a:ln w="412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133600" y="4648200"/>
            <a:ext cx="2133600" cy="76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981200" y="4648200"/>
            <a:ext cx="1143000" cy="381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Send</a:t>
            </a:r>
            <a:endParaRPr lang="en-US" dirty="0"/>
          </a:p>
        </p:txBody>
      </p:sp>
      <p:sp>
        <p:nvSpPr>
          <p:cNvPr id="28" name="Smiley Face 27"/>
          <p:cNvSpPr/>
          <p:nvPr/>
        </p:nvSpPr>
        <p:spPr>
          <a:xfrm>
            <a:off x="8382000" y="6172200"/>
            <a:ext cx="381000" cy="3810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21" grpId="0" animBg="1"/>
      <p:bldP spid="22" grpId="0" animBg="1"/>
      <p:bldP spid="2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IV: Managing Tasks and Notes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257800"/>
          </a:xfrm>
        </p:spPr>
        <p:txBody>
          <a:bodyPr>
            <a:normAutofit/>
          </a:bodyPr>
          <a:lstStyle/>
          <a:p>
            <a:pPr marL="1314450" lvl="2" indent="-514350">
              <a:buFont typeface="+mj-lt"/>
              <a:buAutoNum type="alphaLcPeriod"/>
            </a:pPr>
            <a:r>
              <a:rPr lang="en-US" sz="2800" dirty="0" smtClean="0"/>
              <a:t>Create a task</a:t>
            </a:r>
          </a:p>
          <a:p>
            <a:pPr marL="1314450" lvl="2" indent="-514350">
              <a:buFont typeface="+mj-lt"/>
              <a:buAutoNum type="alphaLcPeriod"/>
            </a:pPr>
            <a:r>
              <a:rPr lang="en-US" sz="2800" dirty="0" smtClean="0"/>
              <a:t>Edit and Update a Task – Double click on task and make your edit, Save &amp; Close</a:t>
            </a:r>
          </a:p>
          <a:p>
            <a:pPr marL="1314450" lvl="2" indent="-514350">
              <a:buFont typeface="+mj-lt"/>
              <a:buAutoNum type="alphaLcPeriod"/>
            </a:pPr>
            <a:r>
              <a:rPr lang="en-US" sz="2800" dirty="0" smtClean="0"/>
              <a:t>Create a note – Select </a:t>
            </a:r>
            <a:r>
              <a:rPr lang="en-US" sz="2800" b="1" dirty="0" smtClean="0"/>
              <a:t>Notes</a:t>
            </a:r>
            <a:r>
              <a:rPr lang="en-US" sz="2800" dirty="0" smtClean="0"/>
              <a:t> on Navigation Pane, Click New</a:t>
            </a:r>
          </a:p>
          <a:p>
            <a:pPr marL="1314450" lvl="2" indent="-514350">
              <a:buFont typeface="+mj-lt"/>
              <a:buAutoNum type="alphaLcPeriod"/>
            </a:pPr>
            <a:r>
              <a:rPr lang="en-US" sz="2800" dirty="0" smtClean="0"/>
              <a:t>Edit note- Select Notes on Navigation Pane, Double click on the note you like to edit.</a:t>
            </a:r>
          </a:p>
          <a:p>
            <a:pPr marL="1314450" lvl="2" indent="-514350">
              <a:buFont typeface="+mj-lt"/>
              <a:buAutoNum type="alphaLcPeriod"/>
            </a:pPr>
            <a:r>
              <a:rPr lang="en-US" sz="2800" dirty="0" smtClean="0"/>
              <a:t>Display a note on the Desktop-Drag and drop to desktop</a:t>
            </a:r>
          </a:p>
          <a:p>
            <a:pPr marL="1314450" lvl="2" indent="-514350">
              <a:buFont typeface="+mj-lt"/>
              <a:buAutoNum type="alphaLcPeriod"/>
            </a:pPr>
            <a:r>
              <a:rPr lang="en-US" sz="2800" dirty="0" smtClean="0"/>
              <a:t>Print a note- Right click on a note, Print</a:t>
            </a:r>
          </a:p>
          <a:p>
            <a:pPr marL="514350" indent="-514350">
              <a:buNone/>
            </a:pPr>
            <a:endParaRPr lang="en-US" sz="2800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IV: Managing Tasks and Notes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9600"/>
          </a:xfrm>
        </p:spPr>
        <p:txBody>
          <a:bodyPr>
            <a:normAutofit/>
          </a:bodyPr>
          <a:lstStyle/>
          <a:p>
            <a:pPr marL="1314450" lvl="2" indent="-514350">
              <a:buFont typeface="+mj-lt"/>
              <a:buAutoNum type="alphaLcPeriod"/>
            </a:pPr>
            <a:r>
              <a:rPr lang="en-US" sz="2800" dirty="0" smtClean="0"/>
              <a:t>Create a task</a:t>
            </a:r>
          </a:p>
          <a:p>
            <a:pPr marL="514350" indent="-514350">
              <a:buNone/>
            </a:pPr>
            <a:endParaRPr lang="en-US" sz="2800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/>
          </a:p>
        </p:txBody>
      </p:sp>
      <p:pic>
        <p:nvPicPr>
          <p:cNvPr id="5" name="Picture 4" descr="Mail navigation New tab.bmp"/>
          <p:cNvPicPr>
            <a:picLocks noChangeAspect="1"/>
          </p:cNvPicPr>
          <p:nvPr/>
        </p:nvPicPr>
        <p:blipFill>
          <a:blip r:embed="rId2" cstate="print"/>
          <a:srcRect r="63556" b="14706"/>
          <a:stretch>
            <a:fillRect/>
          </a:stretch>
        </p:blipFill>
        <p:spPr>
          <a:xfrm>
            <a:off x="304800" y="1371600"/>
            <a:ext cx="3733800" cy="533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0" y="137160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You can create a task anywhere in Outlook by pressing Ctrl-Shift-K or </a:t>
            </a:r>
            <a:endParaRPr lang="en-US" sz="2400" dirty="0">
              <a:solidFill>
                <a:srgbClr val="FFC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838200" y="1752600"/>
            <a:ext cx="685800" cy="5334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191000" y="22860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Click dropdown     next to New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1000" y="3048000"/>
            <a:ext cx="1981200" cy="228600"/>
          </a:xfrm>
          <a:prstGeom prst="rect">
            <a:avLst/>
          </a:prstGeom>
          <a:noFill/>
          <a:ln w="412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 rot="10800000">
            <a:off x="6172200" y="2438400"/>
            <a:ext cx="304800" cy="228600"/>
          </a:xfrm>
          <a:prstGeom prst="triangl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62200" y="2971800"/>
            <a:ext cx="22098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Select Task</a:t>
            </a:r>
            <a:endParaRPr lang="en-US" dirty="0"/>
          </a:p>
        </p:txBody>
      </p:sp>
      <p:pic>
        <p:nvPicPr>
          <p:cNvPr id="23" name="Picture 22" descr="Task.bmp"/>
          <p:cNvPicPr>
            <a:picLocks noChangeAspect="1"/>
          </p:cNvPicPr>
          <p:nvPr/>
        </p:nvPicPr>
        <p:blipFill>
          <a:blip r:embed="rId3" cstate="print"/>
          <a:srcRect r="58889" b="14444"/>
          <a:stretch>
            <a:fillRect/>
          </a:stretch>
        </p:blipFill>
        <p:spPr>
          <a:xfrm>
            <a:off x="152400" y="685800"/>
            <a:ext cx="5791200" cy="58674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743200" y="5943600"/>
            <a:ext cx="31242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Select </a:t>
            </a:r>
            <a:r>
              <a:rPr lang="en-US" b="1" dirty="0" smtClean="0"/>
              <a:t>Task </a:t>
            </a:r>
            <a:r>
              <a:rPr lang="en-US" dirty="0" smtClean="0"/>
              <a:t>on</a:t>
            </a:r>
            <a:r>
              <a:rPr lang="en-US" b="1" dirty="0" smtClean="0"/>
              <a:t> </a:t>
            </a:r>
            <a:r>
              <a:rPr lang="en-US" dirty="0" smtClean="0"/>
              <a:t>Navigation Pane</a:t>
            </a:r>
          </a:p>
          <a:p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10800000">
            <a:off x="1905000" y="6248400"/>
            <a:ext cx="914400" cy="1588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762000" y="1066800"/>
            <a:ext cx="1143000" cy="7620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28800" y="1524000"/>
            <a:ext cx="12954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Click New</a:t>
            </a:r>
          </a:p>
          <a:p>
            <a:endParaRPr lang="en-US" dirty="0"/>
          </a:p>
        </p:txBody>
      </p:sp>
      <p:pic>
        <p:nvPicPr>
          <p:cNvPr id="32" name="Picture 31" descr="task window.bmp"/>
          <p:cNvPicPr>
            <a:picLocks noChangeAspect="1"/>
          </p:cNvPicPr>
          <p:nvPr/>
        </p:nvPicPr>
        <p:blipFill>
          <a:blip r:embed="rId4" cstate="print"/>
          <a:srcRect l="15940" t="9286" r="17111" b="9460"/>
          <a:stretch>
            <a:fillRect/>
          </a:stretch>
        </p:blipFill>
        <p:spPr>
          <a:xfrm>
            <a:off x="152400" y="609600"/>
            <a:ext cx="7239000" cy="60198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28600" y="1752600"/>
            <a:ext cx="7162800" cy="990600"/>
          </a:xfrm>
          <a:prstGeom prst="rect">
            <a:avLst/>
          </a:prstGeom>
          <a:noFill/>
          <a:ln w="412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rot="10800000" flipV="1">
            <a:off x="609600" y="914400"/>
            <a:ext cx="1219200" cy="5334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752600" y="762000"/>
            <a:ext cx="15240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Save</a:t>
            </a:r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 animBg="1"/>
      <p:bldP spid="21" grpId="0" animBg="1"/>
      <p:bldP spid="22" grpId="0" animBg="1"/>
      <p:bldP spid="25" grpId="0" animBg="1"/>
      <p:bldP spid="31" grpId="0" animBg="1"/>
      <p:bldP spid="33" grpId="0" animBg="1"/>
      <p:bldP spid="4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IV: Managing Tasks and Notes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990600"/>
          </a:xfrm>
        </p:spPr>
        <p:txBody>
          <a:bodyPr>
            <a:normAutofit/>
          </a:bodyPr>
          <a:lstStyle/>
          <a:p>
            <a:pPr marL="1314450" lvl="2" indent="-514350">
              <a:buAutoNum type="alphaLcPeriod" startAt="2"/>
            </a:pPr>
            <a:r>
              <a:rPr lang="en-US" sz="2800" dirty="0" smtClean="0"/>
              <a:t>Edit and Update a Task</a:t>
            </a:r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/>
          </a:p>
        </p:txBody>
      </p:sp>
      <p:pic>
        <p:nvPicPr>
          <p:cNvPr id="6" name="Picture 5" descr="Task.bmp"/>
          <p:cNvPicPr>
            <a:picLocks noChangeAspect="1"/>
          </p:cNvPicPr>
          <p:nvPr/>
        </p:nvPicPr>
        <p:blipFill>
          <a:blip r:embed="rId2" cstate="print"/>
          <a:srcRect r="46444" b="14444"/>
          <a:stretch>
            <a:fillRect/>
          </a:stretch>
        </p:blipFill>
        <p:spPr>
          <a:xfrm>
            <a:off x="228600" y="990600"/>
            <a:ext cx="459105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47800" y="3200400"/>
            <a:ext cx="2362200" cy="152400"/>
          </a:xfrm>
          <a:prstGeom prst="rect">
            <a:avLst/>
          </a:prstGeom>
          <a:noFill/>
          <a:ln w="444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0000" y="3048000"/>
            <a:ext cx="24384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Double click on a task </a:t>
            </a:r>
            <a:endParaRPr lang="en-US" dirty="0"/>
          </a:p>
        </p:txBody>
      </p:sp>
      <p:pic>
        <p:nvPicPr>
          <p:cNvPr id="10" name="Picture 9" descr="Edit task.bmp"/>
          <p:cNvPicPr>
            <a:picLocks noChangeAspect="1"/>
          </p:cNvPicPr>
          <p:nvPr/>
        </p:nvPicPr>
        <p:blipFill>
          <a:blip r:embed="rId3" cstate="print"/>
          <a:srcRect l="16000" t="10000" r="20667" b="54444"/>
          <a:stretch>
            <a:fillRect/>
          </a:stretch>
        </p:blipFill>
        <p:spPr>
          <a:xfrm>
            <a:off x="228600" y="1676400"/>
            <a:ext cx="7848600" cy="48006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rot="10800000" flipV="1">
            <a:off x="762000" y="1981200"/>
            <a:ext cx="2209800" cy="6096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71800" y="1752600"/>
            <a:ext cx="12192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Save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28600" y="3505200"/>
            <a:ext cx="7848600" cy="2743200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5" grpId="0" animBg="1"/>
      <p:bldP spid="1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IV: Managing Tasks and Notes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9600"/>
          </a:xfrm>
        </p:spPr>
        <p:txBody>
          <a:bodyPr>
            <a:normAutofit/>
          </a:bodyPr>
          <a:lstStyle/>
          <a:p>
            <a:pPr marL="1314450" lvl="2" indent="-514350">
              <a:buNone/>
            </a:pPr>
            <a:r>
              <a:rPr lang="en-US" sz="2800" dirty="0" smtClean="0"/>
              <a:t>c.	Create a Note</a:t>
            </a:r>
          </a:p>
          <a:p>
            <a:pPr marL="514350" indent="-514350">
              <a:buNone/>
            </a:pPr>
            <a:endParaRPr lang="en-US" sz="2800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/>
          </a:p>
        </p:txBody>
      </p:sp>
      <p:pic>
        <p:nvPicPr>
          <p:cNvPr id="5" name="Picture 4" descr="Mail navigation New tab.bmp"/>
          <p:cNvPicPr>
            <a:picLocks noChangeAspect="1"/>
          </p:cNvPicPr>
          <p:nvPr/>
        </p:nvPicPr>
        <p:blipFill>
          <a:blip r:embed="rId2" cstate="print"/>
          <a:srcRect r="63556" b="14706"/>
          <a:stretch>
            <a:fillRect/>
          </a:stretch>
        </p:blipFill>
        <p:spPr>
          <a:xfrm>
            <a:off x="304800" y="1371600"/>
            <a:ext cx="3733800" cy="533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0" y="137160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You can create a Note anywhere in Outlook by pressing Ctrl-Shift-N or </a:t>
            </a:r>
            <a:endParaRPr lang="en-US" sz="2400" dirty="0">
              <a:solidFill>
                <a:srgbClr val="FFC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838200" y="1752600"/>
            <a:ext cx="685800" cy="5334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191000" y="22860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Click dropdown     next to New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4800" y="3505200"/>
            <a:ext cx="1981200" cy="228600"/>
          </a:xfrm>
          <a:prstGeom prst="rect">
            <a:avLst/>
          </a:prstGeom>
          <a:noFill/>
          <a:ln w="412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 rot="10800000">
            <a:off x="6172200" y="2438400"/>
            <a:ext cx="304800" cy="228600"/>
          </a:xfrm>
          <a:prstGeom prst="triangl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286000" y="3429000"/>
            <a:ext cx="22098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Select Note</a:t>
            </a:r>
            <a:endParaRPr lang="en-US" dirty="0"/>
          </a:p>
        </p:txBody>
      </p:sp>
      <p:pic>
        <p:nvPicPr>
          <p:cNvPr id="24" name="Picture 23" descr="Create Note.bmp"/>
          <p:cNvPicPr>
            <a:picLocks noChangeAspect="1"/>
          </p:cNvPicPr>
          <p:nvPr/>
        </p:nvPicPr>
        <p:blipFill>
          <a:blip r:embed="rId3" cstate="print"/>
          <a:srcRect r="47333" b="12222"/>
          <a:stretch>
            <a:fillRect/>
          </a:stretch>
        </p:blipFill>
        <p:spPr>
          <a:xfrm>
            <a:off x="152400" y="1295400"/>
            <a:ext cx="4514850" cy="533400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rot="10800000">
            <a:off x="533400" y="1676400"/>
            <a:ext cx="1143000" cy="7620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600200" y="2325469"/>
            <a:ext cx="11430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Click New</a:t>
            </a:r>
          </a:p>
          <a:p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 animBg="1"/>
      <p:bldP spid="21" grpId="0" animBg="1"/>
      <p:bldP spid="22" grpId="0" animBg="1"/>
      <p:bldP spid="3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IV: Managing Tasks and Notes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1066800"/>
          </a:xfrm>
        </p:spPr>
        <p:txBody>
          <a:bodyPr>
            <a:normAutofit/>
          </a:bodyPr>
          <a:lstStyle/>
          <a:p>
            <a:pPr marL="1314450" lvl="2" indent="-514350">
              <a:buAutoNum type="alphaLcPeriod" startAt="4"/>
            </a:pPr>
            <a:r>
              <a:rPr lang="en-US" sz="2800" dirty="0" smtClean="0"/>
              <a:t>Edit note- Select Notes on Navigation Pane, Double click on the note you like to edit.</a:t>
            </a:r>
          </a:p>
          <a:p>
            <a:pPr marL="514350" indent="-514350">
              <a:buNone/>
            </a:pPr>
            <a:endParaRPr lang="en-US" sz="2800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/>
          </a:p>
        </p:txBody>
      </p:sp>
      <p:pic>
        <p:nvPicPr>
          <p:cNvPr id="5" name="Picture 4" descr="Edit Note.bmp"/>
          <p:cNvPicPr>
            <a:picLocks noChangeAspect="1"/>
          </p:cNvPicPr>
          <p:nvPr/>
        </p:nvPicPr>
        <p:blipFill>
          <a:blip r:embed="rId2" cstate="print"/>
          <a:srcRect r="44000" b="13333"/>
          <a:stretch>
            <a:fillRect/>
          </a:stretch>
        </p:blipFill>
        <p:spPr>
          <a:xfrm>
            <a:off x="457200" y="1752600"/>
            <a:ext cx="4800600" cy="47244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10800000">
            <a:off x="1905000" y="2514600"/>
            <a:ext cx="1066800" cy="1588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95600" y="2362200"/>
            <a:ext cx="2362200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Double click on the note when it’s open just type your </a:t>
            </a:r>
            <a:r>
              <a:rPr lang="en-US" dirty="0" smtClean="0"/>
              <a:t>changes and X.</a:t>
            </a:r>
            <a:endParaRPr lang="en-US" dirty="0" smtClean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IV: Managing Tasks and Notes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85800"/>
          </a:xfrm>
        </p:spPr>
        <p:txBody>
          <a:bodyPr>
            <a:normAutofit/>
          </a:bodyPr>
          <a:lstStyle/>
          <a:p>
            <a:pPr marL="1314450" lvl="2" indent="-514350">
              <a:buNone/>
            </a:pPr>
            <a:r>
              <a:rPr lang="en-US" sz="2800" dirty="0" smtClean="0"/>
              <a:t>e.	Display a note on the Desktop</a:t>
            </a:r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/>
          </a:p>
        </p:txBody>
      </p:sp>
      <p:pic>
        <p:nvPicPr>
          <p:cNvPr id="5" name="Picture 4" descr="Edit Note.bmp"/>
          <p:cNvPicPr>
            <a:picLocks noChangeAspect="1"/>
          </p:cNvPicPr>
          <p:nvPr/>
        </p:nvPicPr>
        <p:blipFill>
          <a:blip r:embed="rId2" cstate="print"/>
          <a:srcRect r="56222" b="70000"/>
          <a:stretch>
            <a:fillRect/>
          </a:stretch>
        </p:blipFill>
        <p:spPr>
          <a:xfrm>
            <a:off x="990600" y="1905000"/>
            <a:ext cx="4191000" cy="259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0400" y="3124200"/>
            <a:ext cx="37338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Drag and drop  a note to desktop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dirty="0" smtClean="0"/>
              <a:t>Outlook 2007 Window</a:t>
            </a:r>
            <a:endParaRPr lang="en-US" dirty="0"/>
          </a:p>
        </p:txBody>
      </p:sp>
      <p:pic>
        <p:nvPicPr>
          <p:cNvPr id="6" name="Content Placeholder 5" descr="Outlook 2007 Window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762000"/>
            <a:ext cx="8763000" cy="6019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 smtClean="0"/>
              <a:t>Lesson IV: Managing Tasks and Notes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85800"/>
          </a:xfrm>
        </p:spPr>
        <p:txBody>
          <a:bodyPr>
            <a:normAutofit/>
          </a:bodyPr>
          <a:lstStyle/>
          <a:p>
            <a:pPr marL="1314450" lvl="2" indent="-514350">
              <a:buNone/>
            </a:pPr>
            <a:r>
              <a:rPr lang="en-US" sz="2800" dirty="0" smtClean="0"/>
              <a:t>f.	Print a note- Right click on a note &gt; Print</a:t>
            </a:r>
          </a:p>
          <a:p>
            <a:pPr marL="514350" indent="-514350">
              <a:buNone/>
            </a:pPr>
            <a:endParaRPr lang="en-US" sz="2800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lvl="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/>
          </a:p>
        </p:txBody>
      </p:sp>
      <p:pic>
        <p:nvPicPr>
          <p:cNvPr id="5" name="Picture 4" descr="Print a note.bmp"/>
          <p:cNvPicPr>
            <a:picLocks noChangeAspect="1"/>
          </p:cNvPicPr>
          <p:nvPr/>
        </p:nvPicPr>
        <p:blipFill>
          <a:blip r:embed="rId2" cstate="print"/>
          <a:srcRect r="57111" b="13333"/>
          <a:stretch>
            <a:fillRect/>
          </a:stretch>
        </p:blipFill>
        <p:spPr>
          <a:xfrm>
            <a:off x="1447800" y="1524000"/>
            <a:ext cx="4495800" cy="5105400"/>
          </a:xfrm>
          <a:prstGeom prst="rect">
            <a:avLst/>
          </a:prstGeom>
        </p:spPr>
      </p:pic>
      <p:sp>
        <p:nvSpPr>
          <p:cNvPr id="7" name="Smiley Face 6"/>
          <p:cNvSpPr/>
          <p:nvPr/>
        </p:nvSpPr>
        <p:spPr>
          <a:xfrm>
            <a:off x="8610600" y="6324600"/>
            <a:ext cx="381000" cy="3810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82296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dirty="0" smtClean="0"/>
              <a:t>Additional Information- Advanced</a:t>
            </a:r>
            <a:endParaRPr lang="en-US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dirty="0" smtClean="0"/>
              <a:t>Rules and Alerts</a:t>
            </a:r>
            <a:endParaRPr lang="en-US" dirty="0"/>
          </a:p>
        </p:txBody>
      </p:sp>
      <p:pic>
        <p:nvPicPr>
          <p:cNvPr id="5" name="Picture 4" descr="Rules and Alert.bmp"/>
          <p:cNvPicPr>
            <a:picLocks noChangeAspect="1"/>
          </p:cNvPicPr>
          <p:nvPr/>
        </p:nvPicPr>
        <p:blipFill>
          <a:blip r:embed="rId2"/>
          <a:srcRect r="55333" b="26667"/>
          <a:stretch>
            <a:fillRect/>
          </a:stretch>
        </p:blipFill>
        <p:spPr>
          <a:xfrm>
            <a:off x="228600" y="1524000"/>
            <a:ext cx="3829050" cy="5029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10800000">
            <a:off x="1447800" y="1828800"/>
            <a:ext cx="762000" cy="2286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09800" y="1905000"/>
            <a:ext cx="1447800" cy="381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Select Tools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2209800" y="2514600"/>
            <a:ext cx="762000" cy="1588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71800" y="2362200"/>
            <a:ext cx="2362200" cy="381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Select Rules and Alerts</a:t>
            </a:r>
            <a:endParaRPr lang="en-US" dirty="0"/>
          </a:p>
        </p:txBody>
      </p:sp>
      <p:pic>
        <p:nvPicPr>
          <p:cNvPr id="15" name="Picture 14" descr="Rules and Alert window.bmp"/>
          <p:cNvPicPr>
            <a:picLocks noChangeAspect="1"/>
          </p:cNvPicPr>
          <p:nvPr/>
        </p:nvPicPr>
        <p:blipFill>
          <a:blip r:embed="rId3"/>
          <a:srcRect l="27778" t="25556" r="27778" b="28889"/>
          <a:stretch>
            <a:fillRect/>
          </a:stretch>
        </p:blipFill>
        <p:spPr>
          <a:xfrm>
            <a:off x="304800" y="1524000"/>
            <a:ext cx="5486400" cy="48768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rot="16200000" flipV="1">
            <a:off x="914400" y="2438400"/>
            <a:ext cx="762000" cy="7620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38200" y="3200400"/>
            <a:ext cx="16764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New Rule 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dd_Remove Proxy or Sharing Permissions.bmp"/>
          <p:cNvPicPr>
            <a:picLocks noChangeAspect="1"/>
          </p:cNvPicPr>
          <p:nvPr/>
        </p:nvPicPr>
        <p:blipFill>
          <a:blip r:embed="rId2"/>
          <a:srcRect b="21111"/>
          <a:stretch>
            <a:fillRect/>
          </a:stretch>
        </p:blipFill>
        <p:spPr>
          <a:xfrm>
            <a:off x="381000" y="1295400"/>
            <a:ext cx="85725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dirty="0" smtClean="0"/>
              <a:t>Add or Remove Sharing Permissions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rot="10800000">
            <a:off x="1295400" y="3429000"/>
            <a:ext cx="457200" cy="228600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752600" y="5334000"/>
            <a:ext cx="1371600" cy="228600"/>
          </a:xfrm>
          <a:prstGeom prst="rect">
            <a:avLst/>
          </a:prstGeom>
          <a:noFill/>
          <a:ln w="412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miley Face 18"/>
          <p:cNvSpPr/>
          <p:nvPr/>
        </p:nvSpPr>
        <p:spPr>
          <a:xfrm>
            <a:off x="8763000" y="6324600"/>
            <a:ext cx="381000" cy="3810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Create, View or Delete a group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 </a:t>
            </a:r>
            <a:r>
              <a:rPr lang="en-US" b="1" dirty="0" smtClean="0"/>
              <a:t>Calendar</a:t>
            </a:r>
            <a:r>
              <a:rPr lang="en-US" dirty="0" smtClean="0"/>
              <a:t>, on the </a:t>
            </a:r>
            <a:r>
              <a:rPr lang="en-US" b="1" dirty="0" smtClean="0"/>
              <a:t>Actions</a:t>
            </a:r>
            <a:r>
              <a:rPr lang="en-US" dirty="0" smtClean="0"/>
              <a:t> menu, click </a:t>
            </a:r>
            <a:r>
              <a:rPr lang="en-US" b="1" dirty="0" smtClean="0"/>
              <a:t>View Group Schedules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Do one of the following: </a:t>
            </a:r>
          </a:p>
          <a:p>
            <a:pPr lvl="1"/>
            <a:r>
              <a:rPr lang="en-US" b="1" dirty="0" smtClean="0"/>
              <a:t>Create a group schedule</a:t>
            </a:r>
            <a:r>
              <a:rPr lang="en-US" dirty="0" smtClean="0"/>
              <a:t>     </a:t>
            </a:r>
          </a:p>
          <a:p>
            <a:pPr lvl="2"/>
            <a:r>
              <a:rPr lang="en-US" dirty="0" smtClean="0"/>
              <a:t>In the </a:t>
            </a:r>
            <a:r>
              <a:rPr lang="en-US" b="1" dirty="0" smtClean="0"/>
              <a:t>Group Schedules</a:t>
            </a:r>
            <a:r>
              <a:rPr lang="en-US" dirty="0" smtClean="0"/>
              <a:t> dialog box, click </a:t>
            </a:r>
            <a:r>
              <a:rPr lang="en-US" b="1" dirty="0" smtClean="0"/>
              <a:t>New</a:t>
            </a:r>
            <a:r>
              <a:rPr lang="en-US" dirty="0" smtClean="0"/>
              <a:t>. </a:t>
            </a:r>
          </a:p>
          <a:p>
            <a:pPr lvl="2"/>
            <a:r>
              <a:rPr lang="en-US" dirty="0" smtClean="0"/>
              <a:t>Type a name for the new group schedule, and then click </a:t>
            </a:r>
            <a:r>
              <a:rPr lang="en-US" b="1" dirty="0" smtClean="0"/>
              <a:t>OK</a:t>
            </a:r>
            <a:r>
              <a:rPr lang="en-US" dirty="0" smtClean="0"/>
              <a:t>. </a:t>
            </a:r>
          </a:p>
          <a:p>
            <a:pPr lvl="2"/>
            <a:r>
              <a:rPr lang="en-US" dirty="0" smtClean="0"/>
              <a:t>Click </a:t>
            </a:r>
            <a:r>
              <a:rPr lang="en-US" b="1" dirty="0" smtClean="0"/>
              <a:t>Add Others</a:t>
            </a:r>
            <a:r>
              <a:rPr lang="en-US" dirty="0" smtClean="0"/>
              <a:t>, and then click either </a:t>
            </a:r>
            <a:r>
              <a:rPr lang="en-US" b="1" dirty="0" smtClean="0"/>
              <a:t>Add from Address Book</a:t>
            </a:r>
            <a:r>
              <a:rPr lang="en-US" dirty="0" smtClean="0"/>
              <a:t> or </a:t>
            </a:r>
            <a:r>
              <a:rPr lang="en-US" b="1" dirty="0" smtClean="0"/>
              <a:t>Add Public Folder</a:t>
            </a:r>
            <a:r>
              <a:rPr lang="en-US" dirty="0" smtClean="0"/>
              <a:t>. </a:t>
            </a:r>
          </a:p>
          <a:p>
            <a:pPr lvl="2"/>
            <a:r>
              <a:rPr lang="en-US" dirty="0" smtClean="0"/>
              <a:t>Select the names or the public folders that you want to add, and then click </a:t>
            </a:r>
            <a:r>
              <a:rPr lang="en-US" b="1" dirty="0" smtClean="0"/>
              <a:t>OK</a:t>
            </a:r>
            <a:r>
              <a:rPr lang="en-US" dirty="0" smtClean="0"/>
              <a:t>. </a:t>
            </a:r>
          </a:p>
          <a:p>
            <a:pPr lvl="2"/>
            <a:r>
              <a:rPr lang="en-US" dirty="0" smtClean="0"/>
              <a:t>Click </a:t>
            </a:r>
            <a:r>
              <a:rPr lang="en-US" b="1" dirty="0" smtClean="0"/>
              <a:t>Save and close</a:t>
            </a:r>
            <a:r>
              <a:rPr lang="en-US" dirty="0" smtClean="0"/>
              <a:t>. </a:t>
            </a:r>
          </a:p>
          <a:p>
            <a:pPr lvl="1"/>
            <a:r>
              <a:rPr lang="en-US" b="1" dirty="0" smtClean="0"/>
              <a:t>View a group schedule</a:t>
            </a:r>
            <a:r>
              <a:rPr lang="en-US" dirty="0" smtClean="0"/>
              <a:t>     </a:t>
            </a:r>
          </a:p>
          <a:p>
            <a:r>
              <a:rPr lang="en-US" dirty="0" smtClean="0"/>
              <a:t>Select the group schedule that you want to view, and then click </a:t>
            </a:r>
            <a:r>
              <a:rPr lang="en-US" b="1" dirty="0" smtClean="0"/>
              <a:t>Open</a:t>
            </a:r>
            <a:r>
              <a:rPr lang="en-US" dirty="0" smtClean="0"/>
              <a:t>. </a:t>
            </a:r>
          </a:p>
          <a:p>
            <a:pPr lvl="1"/>
            <a:r>
              <a:rPr lang="en-US" b="1" dirty="0" smtClean="0"/>
              <a:t>Delete a group schedule</a:t>
            </a:r>
            <a:r>
              <a:rPr lang="en-US" dirty="0" smtClean="0"/>
              <a:t>     </a:t>
            </a:r>
          </a:p>
          <a:p>
            <a:r>
              <a:rPr lang="en-US" dirty="0" smtClean="0"/>
              <a:t>Select the group schedule that you want to delete, and then click </a:t>
            </a:r>
            <a:r>
              <a:rPr lang="en-US" b="1" dirty="0" smtClean="0"/>
              <a:t>Delete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34000" y="1752600"/>
            <a:ext cx="3429000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•</a:t>
            </a:r>
            <a:r>
              <a:rPr lang="en-US" sz="1600" b="1" dirty="0" smtClean="0"/>
              <a:t>Mail </a:t>
            </a:r>
            <a:r>
              <a:rPr lang="en-US" sz="1600" dirty="0" smtClean="0"/>
              <a:t>– the main area where you can read,</a:t>
            </a:r>
          </a:p>
          <a:p>
            <a:r>
              <a:rPr lang="en-US" sz="1600" dirty="0" smtClean="0"/>
              <a:t>compose, receive and send email.</a:t>
            </a:r>
          </a:p>
          <a:p>
            <a:r>
              <a:rPr lang="en-US" sz="1600" dirty="0" smtClean="0"/>
              <a:t>•</a:t>
            </a:r>
            <a:r>
              <a:rPr lang="en-US" sz="1600" b="1" dirty="0" smtClean="0"/>
              <a:t>Calendar </a:t>
            </a:r>
            <a:r>
              <a:rPr lang="en-US" sz="1600" dirty="0" smtClean="0"/>
              <a:t>– the scheduler, or planner, where you can set and manage appointments and tasks.</a:t>
            </a:r>
          </a:p>
          <a:p>
            <a:r>
              <a:rPr lang="en-US" sz="1600" dirty="0" smtClean="0"/>
              <a:t>•</a:t>
            </a:r>
            <a:r>
              <a:rPr lang="en-US" sz="1600" b="1" dirty="0" smtClean="0"/>
              <a:t>Contacts </a:t>
            </a:r>
            <a:r>
              <a:rPr lang="en-US" sz="1600" dirty="0" smtClean="0"/>
              <a:t>– contains your contact list where you</a:t>
            </a:r>
          </a:p>
          <a:p>
            <a:r>
              <a:rPr lang="en-US" sz="1600" dirty="0" smtClean="0"/>
              <a:t>can store names, e‐mail addresses, and other information.</a:t>
            </a:r>
          </a:p>
          <a:p>
            <a:r>
              <a:rPr lang="en-US" sz="1600" dirty="0" smtClean="0"/>
              <a:t>•</a:t>
            </a:r>
            <a:r>
              <a:rPr lang="en-US" sz="1600" b="1" dirty="0" smtClean="0"/>
              <a:t>Tasks </a:t>
            </a:r>
            <a:r>
              <a:rPr lang="en-US" sz="1600" dirty="0" smtClean="0"/>
              <a:t>– the task list where you can create and manage tasks</a:t>
            </a:r>
          </a:p>
          <a:p>
            <a:r>
              <a:rPr lang="en-US" sz="1600" dirty="0" smtClean="0"/>
              <a:t>•</a:t>
            </a:r>
            <a:r>
              <a:rPr lang="en-US" sz="1600" b="1" dirty="0" smtClean="0"/>
              <a:t>Notes </a:t>
            </a:r>
            <a:r>
              <a:rPr lang="en-US" sz="1600" dirty="0" smtClean="0"/>
              <a:t>– the notes page where you can create and manage notes</a:t>
            </a:r>
          </a:p>
          <a:p>
            <a:r>
              <a:rPr lang="en-US" sz="1600" dirty="0" smtClean="0"/>
              <a:t>•</a:t>
            </a:r>
            <a:r>
              <a:rPr lang="en-US" sz="1600" b="1" dirty="0" smtClean="0"/>
              <a:t>Folder List </a:t>
            </a:r>
            <a:r>
              <a:rPr lang="en-US" sz="1600" dirty="0" smtClean="0"/>
              <a:t>– displays all folders in a hierarchical format.</a:t>
            </a:r>
          </a:p>
          <a:p>
            <a:r>
              <a:rPr lang="en-US" sz="1600" dirty="0" smtClean="0"/>
              <a:t>•</a:t>
            </a:r>
            <a:r>
              <a:rPr lang="en-US" sz="1600" b="1" dirty="0" smtClean="0"/>
              <a:t>Shortcuts </a:t>
            </a:r>
            <a:r>
              <a:rPr lang="en-US" sz="1600" dirty="0" smtClean="0"/>
              <a:t>– displays shortcuts</a:t>
            </a:r>
            <a:r>
              <a:rPr lang="en-US" sz="1600" b="1" dirty="0" smtClean="0"/>
              <a:t>.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1295400"/>
            <a:ext cx="34290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Navigation options:</a:t>
            </a:r>
            <a:endParaRPr lang="en-US" dirty="0"/>
          </a:p>
        </p:txBody>
      </p:sp>
      <p:pic>
        <p:nvPicPr>
          <p:cNvPr id="13" name="Picture 12" descr="Navigation pane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rot="5400000" flipH="1" flipV="1">
            <a:off x="1981200" y="2514600"/>
            <a:ext cx="4114800" cy="259080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743200" y="6248400"/>
            <a:ext cx="6019800" cy="1588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34000" y="1752600"/>
            <a:ext cx="3429000" cy="1588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6515894" y="4000500"/>
            <a:ext cx="4495006" cy="794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Brace 26"/>
          <p:cNvSpPr/>
          <p:nvPr/>
        </p:nvSpPr>
        <p:spPr>
          <a:xfrm>
            <a:off x="1371600" y="1295400"/>
            <a:ext cx="152400" cy="4038600"/>
          </a:xfrm>
          <a:prstGeom prst="rightBrace">
            <a:avLst>
              <a:gd name="adj1" fmla="val 11333"/>
              <a:gd name="adj2" fmla="val 51333"/>
            </a:avLst>
          </a:prstGeom>
          <a:solidFill>
            <a:schemeClr val="accent1"/>
          </a:solidFill>
          <a:ln w="254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Brace 27"/>
          <p:cNvSpPr/>
          <p:nvPr/>
        </p:nvSpPr>
        <p:spPr>
          <a:xfrm>
            <a:off x="1371600" y="5410200"/>
            <a:ext cx="152400" cy="1447800"/>
          </a:xfrm>
          <a:prstGeom prst="rightBrace">
            <a:avLst/>
          </a:prstGeom>
          <a:solidFill>
            <a:schemeClr val="accent1"/>
          </a:solidFill>
          <a:ln w="254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/>
          <p:cNvSpPr/>
          <p:nvPr/>
        </p:nvSpPr>
        <p:spPr>
          <a:xfrm>
            <a:off x="1371600" y="762000"/>
            <a:ext cx="152400" cy="457200"/>
          </a:xfrm>
          <a:prstGeom prst="rightBrace">
            <a:avLst/>
          </a:prstGeom>
          <a:solidFill>
            <a:schemeClr val="accent1"/>
          </a:solidFill>
          <a:ln w="254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24000" y="838200"/>
            <a:ext cx="16764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54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Favorite folders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0" y="3200400"/>
            <a:ext cx="12954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54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Mail folders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524000" y="5867400"/>
            <a:ext cx="12192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54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Navigation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371600" y="0"/>
            <a:ext cx="7772400" cy="52322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Navigation Pane</a:t>
            </a:r>
            <a:endParaRPr lang="en-US" sz="2800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Created by Joanne Garcenila Calinao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3324</TotalTime>
  <Words>2761</Words>
  <Application>Microsoft Office PowerPoint</Application>
  <PresentationFormat>On-screen Show (4:3)</PresentationFormat>
  <Paragraphs>656</Paragraphs>
  <Slides>85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Office Theme</vt:lpstr>
      <vt:lpstr>Visio</vt:lpstr>
      <vt:lpstr>MS Outlook 2007 training</vt:lpstr>
      <vt:lpstr> We will be looking at </vt:lpstr>
      <vt:lpstr>What’s new in Outlook 2007?</vt:lpstr>
      <vt:lpstr>The Ribbon</vt:lpstr>
      <vt:lpstr>Instant Search</vt:lpstr>
      <vt:lpstr>Getting Started with Outlook 2007</vt:lpstr>
      <vt:lpstr>Opening Outlook 2007</vt:lpstr>
      <vt:lpstr>Outlook 2007 Window</vt:lpstr>
      <vt:lpstr>Slide 9</vt:lpstr>
      <vt:lpstr>To-Do Bar</vt:lpstr>
      <vt:lpstr>Outlook Help</vt:lpstr>
      <vt:lpstr>Out of office message</vt:lpstr>
      <vt:lpstr>Out of office message – Out of office assistant window</vt:lpstr>
      <vt:lpstr>The Ribbon</vt:lpstr>
      <vt:lpstr>A closer look at the Ribbon</vt:lpstr>
      <vt:lpstr>The Ribbon shows what you need</vt:lpstr>
      <vt:lpstr>Quick Access toolbar</vt:lpstr>
      <vt:lpstr>Lesson I: Messages and Text</vt:lpstr>
      <vt:lpstr>Sending a message &amp; formatting text</vt:lpstr>
      <vt:lpstr>Slide 20</vt:lpstr>
      <vt:lpstr>Sending a message &amp; formatting text</vt:lpstr>
      <vt:lpstr>Sending a message &amp; formatting text</vt:lpstr>
      <vt:lpstr>Sending a message &amp; formatting text</vt:lpstr>
      <vt:lpstr>Sending a message &amp; formatting text</vt:lpstr>
      <vt:lpstr>Sending a message &amp; formatting text</vt:lpstr>
      <vt:lpstr>Sending a message &amp; formatting text</vt:lpstr>
      <vt:lpstr>Slide 27</vt:lpstr>
      <vt:lpstr>Slide 28</vt:lpstr>
      <vt:lpstr>Lesson I: Messages and Text</vt:lpstr>
      <vt:lpstr>Lesson I: Messages and Text</vt:lpstr>
      <vt:lpstr>Manipulating messages</vt:lpstr>
      <vt:lpstr>Manipulating messages</vt:lpstr>
      <vt:lpstr>Manipulating messages</vt:lpstr>
      <vt:lpstr>Manipulating messages</vt:lpstr>
      <vt:lpstr>Manipulating messages</vt:lpstr>
      <vt:lpstr>Slide 36</vt:lpstr>
      <vt:lpstr>Manipulating messages</vt:lpstr>
      <vt:lpstr>Manipulating messages</vt:lpstr>
      <vt:lpstr>Manipulating messages</vt:lpstr>
      <vt:lpstr>Manipulating messages</vt:lpstr>
      <vt:lpstr>Manipulating messages</vt:lpstr>
      <vt:lpstr>Manipulating messages</vt:lpstr>
      <vt:lpstr>Manipulating messages</vt:lpstr>
      <vt:lpstr>Slide 44</vt:lpstr>
      <vt:lpstr>Manipulating messages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1. Using Calendar</vt:lpstr>
      <vt:lpstr>Slide 67</vt:lpstr>
      <vt:lpstr>Calendar View</vt:lpstr>
      <vt:lpstr>Two calendar views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Additional Information- Advanced</vt:lpstr>
      <vt:lpstr>Rules and Alerts</vt:lpstr>
      <vt:lpstr>Add or Remove Sharing Permissions</vt:lpstr>
      <vt:lpstr>Create, View or Delete a group schedule</vt:lpstr>
      <vt:lpstr>Thank you!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 Outlook 2007 training</dc:title>
  <dc:creator>garcenjv</dc:creator>
  <cp:lastModifiedBy>garcenjv</cp:lastModifiedBy>
  <cp:revision>537</cp:revision>
  <dcterms:created xsi:type="dcterms:W3CDTF">2010-07-26T18:37:54Z</dcterms:created>
  <dcterms:modified xsi:type="dcterms:W3CDTF">2010-08-20T21:24:05Z</dcterms:modified>
</cp:coreProperties>
</file>