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3" r:id="rId2"/>
    <p:sldId id="296" r:id="rId3"/>
    <p:sldId id="295" r:id="rId4"/>
    <p:sldId id="270" r:id="rId5"/>
    <p:sldId id="258" r:id="rId6"/>
    <p:sldId id="256" r:id="rId7"/>
    <p:sldId id="257" r:id="rId8"/>
    <p:sldId id="264" r:id="rId9"/>
    <p:sldId id="272" r:id="rId10"/>
    <p:sldId id="273" r:id="rId11"/>
    <p:sldId id="277" r:id="rId12"/>
    <p:sldId id="278" r:id="rId13"/>
    <p:sldId id="279" r:id="rId14"/>
    <p:sldId id="280" r:id="rId15"/>
    <p:sldId id="281" r:id="rId16"/>
    <p:sldId id="282" r:id="rId17"/>
    <p:sldId id="284" r:id="rId18"/>
    <p:sldId id="286" r:id="rId19"/>
    <p:sldId id="287" r:id="rId20"/>
    <p:sldId id="288" r:id="rId21"/>
    <p:sldId id="289" r:id="rId22"/>
    <p:sldId id="283" r:id="rId23"/>
    <p:sldId id="274" r:id="rId24"/>
    <p:sldId id="275" r:id="rId25"/>
    <p:sldId id="259" r:id="rId26"/>
    <p:sldId id="268" r:id="rId27"/>
    <p:sldId id="262" r:id="rId28"/>
    <p:sldId id="291" r:id="rId29"/>
    <p:sldId id="292" r:id="rId30"/>
    <p:sldId id="269" r:id="rId31"/>
    <p:sldId id="276" r:id="rId32"/>
    <p:sldId id="290" r:id="rId33"/>
    <p:sldId id="293" r:id="rId34"/>
    <p:sldId id="261" r:id="rId35"/>
    <p:sldId id="29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280" y="-528"/>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63873-6349-8C4E-B444-49E0BA6CF173}" type="datetimeFigureOut">
              <a:rPr lang="en-US" smtClean="0"/>
              <a:t>3/30/15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1D771-E243-2141-8733-0FC1969D1121}" type="slidenum">
              <a:rPr lang="en-US" smtClean="0"/>
              <a:t>‹#›</a:t>
            </a:fld>
            <a:endParaRPr lang="en-US"/>
          </a:p>
        </p:txBody>
      </p:sp>
    </p:spTree>
    <p:extLst>
      <p:ext uri="{BB962C8B-B14F-4D97-AF65-F5344CB8AC3E}">
        <p14:creationId xmlns:p14="http://schemas.microsoft.com/office/powerpoint/2010/main" val="1853380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C7CA62-7D88-0D4D-BF03-DFE3B8D24672}" type="slidenum">
              <a:rPr lang="en-US" altLang="ja-JP"/>
              <a:pPr>
                <a:defRPr/>
              </a:pPr>
              <a:t>8</a:t>
            </a:fld>
            <a:endParaRPr lang="en-US" altLang="ja-JP"/>
          </a:p>
        </p:txBody>
      </p:sp>
      <p:sp>
        <p:nvSpPr>
          <p:cNvPr id="42291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4229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A6957-2B85-9B46-B4CA-8E20271FD248}" type="slidenum">
              <a:rPr lang="en-US" altLang="ja-JP"/>
              <a:pPr/>
              <a:t>17</a:t>
            </a:fld>
            <a:endParaRPr lang="en-US" altLang="ja-JP"/>
          </a:p>
        </p:txBody>
      </p:sp>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Single stranded DNA binding protein, replication protein A (RPA).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A6957-2B85-9B46-B4CA-8E20271FD248}" type="slidenum">
              <a:rPr lang="en-US" altLang="ja-JP"/>
              <a:pPr/>
              <a:t>18</a:t>
            </a:fld>
            <a:endParaRPr lang="en-US" altLang="ja-JP"/>
          </a:p>
        </p:txBody>
      </p:sp>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Single stranded DNA binding protein, replication protein A (RPA).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7742B-A77E-B94E-94A9-2F1D5D147581}" type="slidenum">
              <a:rPr lang="en-US" altLang="ja-JP"/>
              <a:pPr/>
              <a:t>22</a:t>
            </a:fld>
            <a:endParaRPr lang="en-US" altLang="ja-JP"/>
          </a:p>
        </p:txBody>
      </p:sp>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During  a repair process, DSBs are recognized by the Mre11 complex. The Mre11 complex consists with Mre11, Rad50 and Xrs2 in budding yeast, or alternatively Nbs1 in human.</a:t>
            </a:r>
          </a:p>
          <a:p>
            <a:endParaRPr lang="en-US" altLang="ja-JP">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7742B-A77E-B94E-94A9-2F1D5D147581}" type="slidenum">
              <a:rPr lang="en-US" altLang="ja-JP"/>
              <a:pPr/>
              <a:t>23</a:t>
            </a:fld>
            <a:endParaRPr lang="en-US" altLang="ja-JP"/>
          </a:p>
        </p:txBody>
      </p:sp>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During  a repair process, DSBs are recognized by the Mre11 complex. The Mre11 complex consists with Mre11, Rad50 and Xrs2 in budding yeast, or alternatively Nbs1 in human.</a:t>
            </a:r>
          </a:p>
          <a:p>
            <a:endParaRPr lang="en-US" altLang="ja-JP">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C6A5B-98A3-3643-BC1F-99AB42251F55}" type="slidenum">
              <a:rPr lang="en-US" altLang="ja-JP"/>
              <a:pPr/>
              <a:t>24</a:t>
            </a:fld>
            <a:endParaRPr lang="en-US" altLang="ja-JP"/>
          </a:p>
        </p:txBody>
      </p:sp>
      <p:sp>
        <p:nvSpPr>
          <p:cNvPr id="635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35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During  a repair process, DSBs are recognized by the Mre11 complex. The Mre11 complex consists with Mre11, Rad50 and Xrs2 in budding yeast, or alternatively Nbs1 in human.</a:t>
            </a:r>
          </a:p>
          <a:p>
            <a:endParaRPr lang="en-US" altLang="ja-JP">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8C942-4E8B-F245-9C4A-695EC7A380F4}" type="slidenum">
              <a:rPr lang="en-US" altLang="ja-JP"/>
              <a:pPr/>
              <a:t>30</a:t>
            </a:fld>
            <a:endParaRPr lang="en-US" altLang="ja-JP"/>
          </a:p>
        </p:txBody>
      </p:sp>
      <p:sp>
        <p:nvSpPr>
          <p:cNvPr id="377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Cancer is a disease of our DNAs.   Ramsar Iran 200 mSV/year</a:t>
            </a:r>
          </a:p>
          <a:p>
            <a:endParaRPr lang="en-US" altLang="ja-JP">
              <a:ea typeface="ＭＳ Ｐゴシック" charset="0"/>
              <a:cs typeface="ＭＳ Ｐゴシック" charset="0"/>
            </a:endParaRPr>
          </a:p>
          <a:p>
            <a:r>
              <a:rPr lang="en-US" altLang="ja-JP">
                <a:ea typeface="ＭＳ Ｐゴシック" charset="0"/>
                <a:cs typeface="ＭＳ Ｐゴシック" charset="0"/>
              </a:rPr>
              <a:t>Overtime,dna accumulates changes that activate proto-oncognes and inactivate tumor-suppressor genes. </a:t>
            </a:r>
          </a:p>
          <a:p>
            <a:endParaRPr lang="en-US" altLang="ja-JP">
              <a:ea typeface="ＭＳ Ｐゴシック" charset="0"/>
              <a:cs typeface="ＭＳ Ｐゴシック" charset="0"/>
            </a:endParaRPr>
          </a:p>
          <a:p>
            <a:r>
              <a:rPr lang="en-US" altLang="ja-JP">
                <a:ea typeface="ＭＳ Ｐゴシック" charset="0"/>
                <a:cs typeface="ＭＳ Ｐゴシック" charset="0"/>
              </a:rPr>
              <a:t>Unfortunately, we have to live without DNA damaging agents around, for example, UV in sunlight, reactive oxygen species dereived from respiration </a:t>
            </a:r>
          </a:p>
          <a:p>
            <a:r>
              <a:rPr lang="en-US" altLang="ja-JP">
                <a:ea typeface="ＭＳ Ｐゴシック" charset="0"/>
                <a:cs typeface="ＭＳ Ｐゴシック" charset="0"/>
              </a:rPr>
              <a:t>In response to DNA damage, cells repair dna damage of course. At the same time, cells activate a variety of physiological responses, including </a:t>
            </a:r>
          </a:p>
          <a:p>
            <a:endParaRPr lang="en-US" altLang="ja-JP">
              <a:ea typeface="ＭＳ Ｐゴシック" charset="0"/>
              <a:cs typeface="ＭＳ Ｐゴシック" charset="0"/>
            </a:endParaRPr>
          </a:p>
          <a:p>
            <a:r>
              <a:rPr lang="en-US" altLang="ja-JP">
                <a:ea typeface="ＭＳ Ｐゴシック" charset="0"/>
                <a:cs typeface="ＭＳ Ｐゴシック" charset="0"/>
              </a:rPr>
              <a:t>These responses are called checkpoint responses. Checkpoint is a signal transduction pathway. </a:t>
            </a:r>
          </a:p>
          <a:p>
            <a:r>
              <a:rPr lang="en-US" altLang="ja-JP">
                <a:ea typeface="ＭＳ Ｐゴシック" charset="0"/>
                <a:cs typeface="ＭＳ Ｐゴシック" charset="0"/>
              </a:rPr>
              <a:t>Two large protein kinases, ATM and ATR act upstream and activate the downstream target Chk1 and Chk2. </a:t>
            </a:r>
          </a:p>
          <a:p>
            <a:r>
              <a:rPr lang="en-US" altLang="ja-JP">
                <a:ea typeface="ＭＳ Ｐゴシック" charset="0"/>
                <a:cs typeface="ＭＳ Ｐゴシック" charset="0"/>
              </a:rPr>
              <a:t>This pathway is conserved among eukaryotes. For example, in budding yeast, ATM and ATR homologs are encoed by Tel1 and Mec1, respectively. Chk1 and Chk2 are correspondent to Chk1 and Rad53.</a:t>
            </a:r>
          </a:p>
          <a:p>
            <a:r>
              <a:rPr lang="en-US" altLang="ja-JP">
                <a:ea typeface="ＭＳ Ｐゴシック" charset="0"/>
                <a:cs typeface="ＭＳ Ｐゴシック" charset="0"/>
              </a:rPr>
              <a:t>We have been studying how DNA damage is recognized by the checkpoint machinery using budding yeast as a model system. </a:t>
            </a:r>
          </a:p>
          <a:p>
            <a:endParaRPr lang="en-US" altLang="ja-JP">
              <a:ea typeface="ＭＳ Ｐゴシック" charset="0"/>
              <a:cs typeface="ＭＳ Ｐゴシック" charset="0"/>
            </a:endParaRPr>
          </a:p>
          <a:p>
            <a:endParaRPr lang="en-US" altLang="ja-JP">
              <a:ea typeface="ＭＳ Ｐゴシック" charset="0"/>
              <a:cs typeface="ＭＳ Ｐゴシック" charset="0"/>
            </a:endParaRPr>
          </a:p>
          <a:p>
            <a:r>
              <a:rPr lang="en-US" altLang="ja-JP">
                <a:ea typeface="ＭＳ Ｐゴシック" charset="0"/>
                <a:cs typeface="ＭＳ Ｐゴシック" charset="0"/>
              </a:rPr>
              <a:t>First, environmental agents such as the ultraviolet (UV) component of sunlight and ionizing irradiation cause alterations in DNA structure. </a:t>
            </a:r>
          </a:p>
          <a:p>
            <a:r>
              <a:rPr lang="en-US" altLang="ja-JP">
                <a:ea typeface="ＭＳ Ｐゴシック" charset="0"/>
                <a:cs typeface="ＭＳ Ｐゴシック" charset="0"/>
              </a:rPr>
              <a:t>We might be exposed to extensive irradiation if attacked by atomic bombs or if an atomic power plant is  wreck.</a:t>
            </a:r>
          </a:p>
          <a:p>
            <a:r>
              <a:rPr lang="en-US" altLang="ja-JP">
                <a:ea typeface="ＭＳ Ｐゴシック" charset="0"/>
                <a:cs typeface="ＭＳ Ｐゴシック" charset="0"/>
              </a:rPr>
              <a:t>We eat food for living, which may contain genotoxic chemical. We are breathing every 3 seconds. Reactive oxigen species derived from  respiration are a permanent enemy to DNA. In response to DNA damage, cells repair the altered structure of DNA. In fact, cells are equipped with several types of repair machinery to cope with different types of damage. But the cellular response extends further. At the same time, cells activate a variety of physiological responses, including </a:t>
            </a:r>
          </a:p>
          <a:p>
            <a:endParaRPr lang="en-US" altLang="ja-JP">
              <a:ea typeface="ＭＳ Ｐゴシック" charset="0"/>
              <a:cs typeface="ＭＳ Ｐゴシック" charset="0"/>
            </a:endParaRPr>
          </a:p>
          <a:p>
            <a:r>
              <a:rPr lang="en-US" altLang="ja-JP">
                <a:ea typeface="ＭＳ Ｐゴシック" charset="0"/>
                <a:cs typeface="ＭＳ Ｐゴシック" charset="0"/>
              </a:rPr>
              <a:t>These responses are sometimes called checkpoint responses. Checkpoint is a signal transduction pathway. </a:t>
            </a:r>
          </a:p>
          <a:p>
            <a:r>
              <a:rPr lang="en-US" altLang="ja-JP">
                <a:ea typeface="ＭＳ Ｐゴシック" charset="0"/>
                <a:cs typeface="ＭＳ Ｐゴシック" charset="0"/>
              </a:rPr>
              <a:t>Two large protein kinases, ATM and ATR act upstream and activate the downstream target Chk1 and Chk2. </a:t>
            </a:r>
          </a:p>
          <a:p>
            <a:r>
              <a:rPr lang="en-US" altLang="ja-JP">
                <a:ea typeface="ＭＳ Ｐゴシック" charset="0"/>
                <a:cs typeface="ＭＳ Ｐゴシック" charset="0"/>
              </a:rPr>
              <a:t>This pathway is conserved among eukaryotes. For example, in budding yeast, ATM and ATR homologs are encoed by Tel1 and Mec1, respectively. Chk1 and Chk2 are correspondent to Chk1 and Rad53.</a:t>
            </a:r>
          </a:p>
          <a:p>
            <a:r>
              <a:rPr lang="en-US" altLang="ja-JP">
                <a:ea typeface="ＭＳ Ｐゴシック" charset="0"/>
                <a:cs typeface="ＭＳ Ｐゴシック" charset="0"/>
              </a:rPr>
              <a:t>We have been studying how DNA damage is recognized by the checkpoint machinery using budding yeast as a model system. </a:t>
            </a:r>
          </a:p>
          <a:p>
            <a:endParaRPr lang="en-US" altLang="ja-JP">
              <a:ea typeface="ＭＳ Ｐゴシック" charset="0"/>
              <a:cs typeface="ＭＳ Ｐゴシック" charset="0"/>
            </a:endParaRPr>
          </a:p>
          <a:p>
            <a:endParaRPr lang="en-US" altLang="ja-JP">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766FE-EFBA-654F-AECE-BBFE2D47BA73}" type="slidenum">
              <a:rPr lang="en-US" altLang="ja-JP"/>
              <a:pPr/>
              <a:t>31</a:t>
            </a:fld>
            <a:endParaRPr lang="en-US" altLang="ja-JP"/>
          </a:p>
        </p:txBody>
      </p:sp>
      <p:sp>
        <p:nvSpPr>
          <p:cNvPr id="471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The Mre11 complex binds to ATM or Tel1 and as a result ATM localizes to DSB ends.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B2182-E72D-5D48-B5F2-661083AC0006}" type="slidenum">
              <a:rPr lang="en-US" altLang="ja-JP"/>
              <a:pPr/>
              <a:t>32</a:t>
            </a:fld>
            <a:endParaRPr lang="en-US" altLang="ja-JP"/>
          </a:p>
        </p:txBody>
      </p:sp>
      <p:sp>
        <p:nvSpPr>
          <p:cNvPr id="626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CCE12-1DC5-5A4C-BEC1-B09656267B2E}" type="slidenum">
              <a:rPr lang="en-US" altLang="ja-JP"/>
              <a:pPr/>
              <a:t>9</a:t>
            </a:fld>
            <a:endParaRPr lang="en-US" altLang="ja-JP"/>
          </a:p>
        </p:txBody>
      </p:sp>
      <p:sp>
        <p:nvSpPr>
          <p:cNvPr id="430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We consider that DSB of DNA is one major cause to activate the checkpoint pathway.</a:t>
            </a:r>
          </a:p>
          <a:p>
            <a:endParaRPr lang="en-US" altLang="ja-JP">
              <a:ea typeface="ＭＳ Ｐゴシック" charset="0"/>
              <a:cs typeface="ＭＳ Ｐゴシック" charset="0"/>
            </a:endParaRPr>
          </a:p>
          <a:p>
            <a:r>
              <a:rPr lang="en-US" altLang="ja-JP">
                <a:ea typeface="ＭＳ Ｐゴシック" charset="0"/>
                <a:cs typeface="ＭＳ Ｐゴシック"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7742B-A77E-B94E-94A9-2F1D5D147581}" type="slidenum">
              <a:rPr lang="en-US" altLang="ja-JP"/>
              <a:pPr/>
              <a:t>10</a:t>
            </a:fld>
            <a:endParaRPr lang="en-US" altLang="ja-JP"/>
          </a:p>
        </p:txBody>
      </p:sp>
      <p:sp>
        <p:nvSpPr>
          <p:cNvPr id="4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During  a repair process, DSBs are recognized by the Mre11 complex. The Mre11 complex consists with Mre11, Rad50 and Xrs2 in budding yeast, or alternatively Nbs1 in human.</a:t>
            </a:r>
          </a:p>
          <a:p>
            <a:endParaRPr lang="en-US" altLang="ja-JP">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0DC2A-A437-5345-B719-2920B3C6C589}" type="slidenum">
              <a:rPr lang="en-US" altLang="ja-JP"/>
              <a:pPr/>
              <a:t>11</a:t>
            </a:fld>
            <a:endParaRPr lang="en-US" altLang="ja-JP"/>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r>
              <a:rPr lang="en-US" altLang="ja-JP"/>
              <a:t>The mre11 complex and exo1 act as exonuclease, and control DSB repair together.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1C4E15-1920-9441-805C-CCCE71D4B245}" type="slidenum">
              <a:rPr lang="en-US" altLang="ja-JP"/>
              <a:pPr>
                <a:defRPr/>
              </a:pPr>
              <a:t>12</a:t>
            </a:fld>
            <a:endParaRPr lang="en-US" altLang="ja-JP"/>
          </a:p>
        </p:txBody>
      </p:sp>
      <p:sp>
        <p:nvSpPr>
          <p:cNvPr id="629762"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0DC2A-A437-5345-B719-2920B3C6C589}" type="slidenum">
              <a:rPr lang="en-US" altLang="ja-JP"/>
              <a:pPr/>
              <a:t>13</a:t>
            </a:fld>
            <a:endParaRPr lang="en-US" altLang="ja-JP"/>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r>
              <a:rPr lang="en-US" altLang="ja-JP"/>
              <a:t>The mre11 complex and exo1 act as exonuclease, and control DSB repair together.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0DC2A-A437-5345-B719-2920B3C6C589}" type="slidenum">
              <a:rPr lang="en-US" altLang="ja-JP"/>
              <a:pPr/>
              <a:t>14</a:t>
            </a:fld>
            <a:endParaRPr lang="en-US" altLang="ja-JP"/>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r>
              <a:rPr lang="en-US" altLang="ja-JP"/>
              <a:t>The mre11 complex and exo1 act as exonuclease, and control DSB repair together.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0DC2A-A437-5345-B719-2920B3C6C589}" type="slidenum">
              <a:rPr lang="en-US" altLang="ja-JP"/>
              <a:pPr/>
              <a:t>15</a:t>
            </a:fld>
            <a:endParaRPr lang="en-US" altLang="ja-JP"/>
          </a:p>
        </p:txBody>
      </p:sp>
      <p:sp>
        <p:nvSpPr>
          <p:cNvPr id="57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9587" name="Rectangle 3"/>
          <p:cNvSpPr>
            <a:spLocks noGrp="1" noChangeArrowheads="1"/>
          </p:cNvSpPr>
          <p:nvPr>
            <p:ph type="body" idx="1"/>
          </p:nvPr>
        </p:nvSpPr>
        <p:spPr/>
        <p:txBody>
          <a:bodyPr/>
          <a:lstStyle/>
          <a:p>
            <a:r>
              <a:rPr lang="en-US" altLang="ja-JP"/>
              <a:t>The mre11 complex and exo1 act as exonuclease, and control DSB repair together.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A6957-2B85-9B46-B4CA-8E20271FD248}" type="slidenum">
              <a:rPr lang="en-US" altLang="ja-JP"/>
              <a:pPr/>
              <a:t>16</a:t>
            </a:fld>
            <a:endParaRPr lang="en-US" altLang="ja-JP"/>
          </a:p>
        </p:txBody>
      </p:sp>
      <p:sp>
        <p:nvSpPr>
          <p:cNvPr id="51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ja-JP">
                <a:ea typeface="ＭＳ Ｐゴシック" charset="0"/>
                <a:cs typeface="ＭＳ Ｐゴシック" charset="0"/>
              </a:rPr>
              <a:t>Single stranded DNA binding protein, replication protein A (RPA).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66FEF-581B-E44E-AB82-144BF2D8CFA5}" type="datetimeFigureOut">
              <a:rPr lang="en-US" smtClean="0"/>
              <a:t>3/30/15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198086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6FEF-581B-E44E-AB82-144BF2D8CFA5}" type="datetimeFigureOut">
              <a:rPr lang="en-US" smtClean="0"/>
              <a:t>3/30/15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177141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6FEF-581B-E44E-AB82-144BF2D8CFA5}" type="datetimeFigureOut">
              <a:rPr lang="en-US" smtClean="0"/>
              <a:t>3/30/15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98696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66FEF-581B-E44E-AB82-144BF2D8CFA5}" type="datetimeFigureOut">
              <a:rPr lang="en-US" smtClean="0"/>
              <a:t>3/30/15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30491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66FEF-581B-E44E-AB82-144BF2D8CFA5}" type="datetimeFigureOut">
              <a:rPr lang="en-US" smtClean="0"/>
              <a:t>3/30/15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192995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66FEF-581B-E44E-AB82-144BF2D8CFA5}" type="datetimeFigureOut">
              <a:rPr lang="en-US" smtClean="0"/>
              <a:t>3/30/15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95885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66FEF-581B-E44E-AB82-144BF2D8CFA5}" type="datetimeFigureOut">
              <a:rPr lang="en-US" smtClean="0"/>
              <a:t>3/30/15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76008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66FEF-581B-E44E-AB82-144BF2D8CFA5}" type="datetimeFigureOut">
              <a:rPr lang="en-US" smtClean="0"/>
              <a:t>3/30/15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238163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66FEF-581B-E44E-AB82-144BF2D8CFA5}" type="datetimeFigureOut">
              <a:rPr lang="en-US" smtClean="0"/>
              <a:t>3/30/15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316801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6FEF-581B-E44E-AB82-144BF2D8CFA5}" type="datetimeFigureOut">
              <a:rPr lang="en-US" smtClean="0"/>
              <a:t>3/30/15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199545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66FEF-581B-E44E-AB82-144BF2D8CFA5}" type="datetimeFigureOut">
              <a:rPr lang="en-US" smtClean="0"/>
              <a:t>3/30/15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B488D-5A37-8947-8178-28CD2FDBF066}" type="slidenum">
              <a:rPr lang="en-US" smtClean="0"/>
              <a:t>‹#›</a:t>
            </a:fld>
            <a:endParaRPr lang="en-US" dirty="0"/>
          </a:p>
        </p:txBody>
      </p:sp>
    </p:spTree>
    <p:extLst>
      <p:ext uri="{BB962C8B-B14F-4D97-AF65-F5344CB8AC3E}">
        <p14:creationId xmlns:p14="http://schemas.microsoft.com/office/powerpoint/2010/main" val="3111920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66FEF-581B-E44E-AB82-144BF2D8CFA5}" type="datetimeFigureOut">
              <a:rPr lang="en-US" smtClean="0"/>
              <a:t>3/30/15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B488D-5A37-8947-8178-28CD2FDBF066}" type="slidenum">
              <a:rPr lang="en-US" smtClean="0"/>
              <a:t>‹#›</a:t>
            </a:fld>
            <a:endParaRPr lang="en-US" dirty="0"/>
          </a:p>
        </p:txBody>
      </p:sp>
    </p:spTree>
    <p:extLst>
      <p:ext uri="{BB962C8B-B14F-4D97-AF65-F5344CB8AC3E}">
        <p14:creationId xmlns:p14="http://schemas.microsoft.com/office/powerpoint/2010/main" val="103396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kenburns/cancer-emperor-of-all-maladies/watch-vide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ancer.gov/Common/PopUps/popDefinition.aspx?id=CDR0000712884&amp;version=Patient&amp;language=Englis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241096" y="0"/>
            <a:ext cx="9385096" cy="7031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3600" b="1" dirty="0" smtClean="0">
                <a:solidFill>
                  <a:schemeClr val="tx1"/>
                </a:solidFill>
                <a:latin typeface="Arial"/>
                <a:cs typeface="Arial"/>
              </a:rPr>
              <a:t>      DNA </a:t>
            </a:r>
            <a:r>
              <a:rPr lang="en-US" sz="3600" b="1" dirty="0">
                <a:solidFill>
                  <a:schemeClr val="tx1"/>
                </a:solidFill>
                <a:latin typeface="Arial"/>
                <a:cs typeface="Arial"/>
              </a:rPr>
              <a:t>damage repair; good or bad for </a:t>
            </a:r>
            <a:r>
              <a:rPr lang="en-US" sz="3600" b="1" dirty="0" smtClean="0">
                <a:solidFill>
                  <a:schemeClr val="tx1"/>
                </a:solidFill>
                <a:latin typeface="Arial"/>
                <a:cs typeface="Arial"/>
              </a:rPr>
              <a:t>    </a:t>
            </a:r>
          </a:p>
          <a:p>
            <a:r>
              <a:rPr lang="en-US" sz="3600" b="1" dirty="0">
                <a:solidFill>
                  <a:schemeClr val="tx1"/>
                </a:solidFill>
                <a:latin typeface="Arial"/>
                <a:cs typeface="Arial"/>
              </a:rPr>
              <a:t> </a:t>
            </a:r>
            <a:r>
              <a:rPr lang="en-US" sz="3600" b="1" dirty="0" smtClean="0">
                <a:solidFill>
                  <a:schemeClr val="tx1"/>
                </a:solidFill>
                <a:latin typeface="Arial"/>
                <a:cs typeface="Arial"/>
              </a:rPr>
              <a:t>     cancer </a:t>
            </a:r>
            <a:r>
              <a:rPr lang="en-US" sz="3600" b="1" dirty="0">
                <a:solidFill>
                  <a:schemeClr val="tx1"/>
                </a:solidFill>
                <a:latin typeface="Arial"/>
                <a:cs typeface="Arial"/>
              </a:rPr>
              <a:t>development and treatment</a:t>
            </a:r>
          </a:p>
          <a:p>
            <a:endParaRPr lang="en-US" sz="3600" dirty="0">
              <a:solidFill>
                <a:schemeClr val="tx1"/>
              </a:solidFill>
              <a:latin typeface="Arial"/>
              <a:cs typeface="Arial"/>
            </a:endParaRPr>
          </a:p>
          <a:p>
            <a:endParaRPr lang="en-US" sz="3600" dirty="0">
              <a:solidFill>
                <a:schemeClr val="tx1"/>
              </a:solidFill>
              <a:latin typeface="Arial"/>
              <a:cs typeface="Arial"/>
            </a:endParaRPr>
          </a:p>
          <a:p>
            <a:r>
              <a:rPr lang="en-US" sz="2800" dirty="0" smtClean="0">
                <a:solidFill>
                  <a:schemeClr val="tx1"/>
                </a:solidFill>
                <a:latin typeface="Arial"/>
                <a:cs typeface="Arial"/>
              </a:rPr>
              <a:t>		Katsunori </a:t>
            </a:r>
            <a:r>
              <a:rPr lang="en-US" sz="2800" dirty="0">
                <a:solidFill>
                  <a:schemeClr val="tx1"/>
                </a:solidFill>
                <a:latin typeface="Arial"/>
                <a:cs typeface="Arial"/>
              </a:rPr>
              <a:t>Sugimoto</a:t>
            </a:r>
          </a:p>
          <a:p>
            <a:r>
              <a:rPr lang="en-US" sz="2800" dirty="0" smtClean="0">
                <a:solidFill>
                  <a:schemeClr val="tx1"/>
                </a:solidFill>
                <a:latin typeface="Arial"/>
                <a:cs typeface="Arial"/>
              </a:rPr>
              <a:t>		</a:t>
            </a:r>
            <a:r>
              <a:rPr lang="en-US" sz="2800" dirty="0" err="1" smtClean="0">
                <a:solidFill>
                  <a:schemeClr val="tx1"/>
                </a:solidFill>
                <a:latin typeface="Arial"/>
                <a:cs typeface="Arial"/>
              </a:rPr>
              <a:t>nori.sugimoto</a:t>
            </a:r>
            <a:r>
              <a:rPr lang="en-US" sz="2800" dirty="0" err="1">
                <a:solidFill>
                  <a:schemeClr val="tx1"/>
                </a:solidFill>
                <a:latin typeface="Arial"/>
                <a:cs typeface="Arial"/>
              </a:rPr>
              <a:t>@rutgers.edu</a:t>
            </a:r>
            <a:endParaRPr lang="en-US" sz="2800" dirty="0">
              <a:solidFill>
                <a:schemeClr val="tx1"/>
              </a:solidFill>
              <a:latin typeface="Arial"/>
              <a:cs typeface="Arial"/>
            </a:endParaRPr>
          </a:p>
        </p:txBody>
      </p:sp>
    </p:spTree>
    <p:extLst>
      <p:ext uri="{BB962C8B-B14F-4D97-AF65-F5344CB8AC3E}">
        <p14:creationId xmlns:p14="http://schemas.microsoft.com/office/powerpoint/2010/main" val="362230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1828800" y="3457575"/>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38" name="Group 6"/>
          <p:cNvGrpSpPr>
            <a:grpSpLocks/>
          </p:cNvGrpSpPr>
          <p:nvPr/>
        </p:nvGrpSpPr>
        <p:grpSpPr bwMode="auto">
          <a:xfrm flipH="1">
            <a:off x="2682875" y="3695700"/>
            <a:ext cx="739775" cy="128588"/>
            <a:chOff x="3374" y="1577"/>
            <a:chExt cx="432" cy="40"/>
          </a:xfrm>
        </p:grpSpPr>
        <p:sp>
          <p:nvSpPr>
            <p:cNvPr id="44039" name="Freeform 7"/>
            <p:cNvSpPr>
              <a:spLocks/>
            </p:cNvSpPr>
            <p:nvPr/>
          </p:nvSpPr>
          <p:spPr bwMode="auto">
            <a:xfrm>
              <a:off x="3662" y="1577"/>
              <a:ext cx="144" cy="40"/>
            </a:xfrm>
            <a:custGeom>
              <a:avLst/>
              <a:gdLst>
                <a:gd name="T0" fmla="*/ 144 w 144"/>
                <a:gd name="T1" fmla="*/ 16 h 40"/>
                <a:gd name="T2" fmla="*/ 0 w 144"/>
                <a:gd name="T3" fmla="*/ 0 h 40"/>
                <a:gd name="T4" fmla="*/ 0 w 144"/>
                <a:gd name="T5" fmla="*/ 16 h 40"/>
                <a:gd name="T6" fmla="*/ 0 w 144"/>
                <a:gd name="T7" fmla="*/ 40 h 40"/>
                <a:gd name="T8" fmla="*/ 144 w 144"/>
                <a:gd name="T9" fmla="*/ 16 h 40"/>
              </a:gdLst>
              <a:ahLst/>
              <a:cxnLst>
                <a:cxn ang="0">
                  <a:pos x="T0" y="T1"/>
                </a:cxn>
                <a:cxn ang="0">
                  <a:pos x="T2" y="T3"/>
                </a:cxn>
                <a:cxn ang="0">
                  <a:pos x="T4" y="T5"/>
                </a:cxn>
                <a:cxn ang="0">
                  <a:pos x="T6" y="T7"/>
                </a:cxn>
                <a:cxn ang="0">
                  <a:pos x="T8" y="T9"/>
                </a:cxn>
              </a:cxnLst>
              <a:rect l="0" t="0" r="r" b="b"/>
              <a:pathLst>
                <a:path w="144" h="40">
                  <a:moveTo>
                    <a:pt x="144" y="16"/>
                  </a:moveTo>
                  <a:lnTo>
                    <a:pt x="0" y="0"/>
                  </a:lnTo>
                  <a:lnTo>
                    <a:pt x="0" y="16"/>
                  </a:lnTo>
                  <a:lnTo>
                    <a:pt x="0" y="40"/>
                  </a:lnTo>
                  <a:lnTo>
                    <a:pt x="144" y="16"/>
                  </a:lnTo>
                  <a:close/>
                </a:path>
              </a:pathLst>
            </a:custGeom>
            <a:solidFill>
              <a:srgbClr val="F20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0" name="Line 8"/>
            <p:cNvSpPr>
              <a:spLocks noChangeShapeType="1"/>
            </p:cNvSpPr>
            <p:nvPr/>
          </p:nvSpPr>
          <p:spPr bwMode="auto">
            <a:xfrm>
              <a:off x="3374" y="1593"/>
              <a:ext cx="288" cy="1"/>
            </a:xfrm>
            <a:prstGeom prst="line">
              <a:avLst/>
            </a:prstGeom>
            <a:noFill/>
            <a:ln w="12700">
              <a:solidFill>
                <a:srgbClr val="F2088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41" name="Rectangle 9"/>
          <p:cNvSpPr>
            <a:spLocks noChangeArrowheads="1"/>
          </p:cNvSpPr>
          <p:nvPr/>
        </p:nvSpPr>
        <p:spPr bwMode="auto">
          <a:xfrm>
            <a:off x="4149725" y="4495800"/>
            <a:ext cx="40257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a:solidFill>
                  <a:srgbClr val="3366FF"/>
                </a:solidFill>
                <a:latin typeface="Times New Roman" charset="0"/>
                <a:ea typeface="ＭＳ 明朝" charset="0"/>
                <a:cs typeface="ＭＳ 明朝" charset="0"/>
              </a:rPr>
              <a:t>Mre11-Rad50-Nbs1 (MRN) </a:t>
            </a:r>
            <a:endParaRPr lang="en-US" altLang="ja-JP" sz="2800" dirty="0">
              <a:solidFill>
                <a:srgbClr val="3366FF"/>
              </a:solidFill>
              <a:latin typeface="Times New Roman" charset="0"/>
              <a:ea typeface="ＭＳ Ｐゴシック" charset="0"/>
              <a:cs typeface="ＭＳ Ｐゴシック" charset="0"/>
            </a:endParaRPr>
          </a:p>
        </p:txBody>
      </p:sp>
      <p:sp>
        <p:nvSpPr>
          <p:cNvPr id="44042" name="Rectangle 10"/>
          <p:cNvSpPr>
            <a:spLocks noChangeArrowheads="1"/>
          </p:cNvSpPr>
          <p:nvPr/>
        </p:nvSpPr>
        <p:spPr bwMode="auto">
          <a:xfrm>
            <a:off x="4267200" y="4983163"/>
            <a:ext cx="3591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dirty="0">
                <a:latin typeface="Times New Roman" charset="0"/>
                <a:ea typeface="ＭＳ 明朝" charset="0"/>
                <a:cs typeface="ＭＳ 明朝" charset="0"/>
              </a:rPr>
              <a:t>   </a:t>
            </a:r>
            <a:r>
              <a:rPr lang="en-US" altLang="ja-JP" sz="2400" dirty="0">
                <a:latin typeface="Times New Roman" charset="0"/>
                <a:ea typeface="ＭＳ 明朝" charset="0"/>
                <a:cs typeface="ＭＳ 明朝" charset="0"/>
              </a:rPr>
              <a:t>Mre11-Rad50-Xrs2 (MRX) </a:t>
            </a:r>
            <a:endParaRPr lang="en-US" altLang="ja-JP" sz="2400" dirty="0">
              <a:latin typeface="Times New Roman" charset="0"/>
              <a:ea typeface="ＭＳ Ｐゴシック" charset="0"/>
              <a:cs typeface="ＭＳ Ｐゴシック" charset="0"/>
            </a:endParaRPr>
          </a:p>
        </p:txBody>
      </p:sp>
      <p:sp>
        <p:nvSpPr>
          <p:cNvPr id="44043" name="Oval 11"/>
          <p:cNvSpPr>
            <a:spLocks noChangeArrowheads="1"/>
          </p:cNvSpPr>
          <p:nvPr/>
        </p:nvSpPr>
        <p:spPr bwMode="auto">
          <a:xfrm>
            <a:off x="3352800" y="3810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4" name="Oval 12"/>
          <p:cNvSpPr>
            <a:spLocks noChangeArrowheads="1"/>
          </p:cNvSpPr>
          <p:nvPr/>
        </p:nvSpPr>
        <p:spPr bwMode="auto">
          <a:xfrm>
            <a:off x="3505200" y="41910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5" name="Oval 13"/>
          <p:cNvSpPr>
            <a:spLocks noChangeArrowheads="1"/>
          </p:cNvSpPr>
          <p:nvPr/>
        </p:nvSpPr>
        <p:spPr bwMode="auto">
          <a:xfrm>
            <a:off x="3810000" y="3810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9" name="Line 17"/>
          <p:cNvSpPr>
            <a:spLocks noChangeShapeType="1"/>
          </p:cNvSpPr>
          <p:nvPr/>
        </p:nvSpPr>
        <p:spPr bwMode="auto">
          <a:xfrm>
            <a:off x="1828800" y="3581400"/>
            <a:ext cx="1981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Rectangle 20"/>
          <p:cNvSpPr>
            <a:spLocks noGrp="1" noChangeArrowheads="1"/>
          </p:cNvSpPr>
          <p:nvPr>
            <p:ph type="title" idx="4294967295"/>
          </p:nvPr>
        </p:nvSpPr>
        <p:spPr>
          <a:xfrm>
            <a:off x="609600" y="1463675"/>
            <a:ext cx="8229600" cy="1279525"/>
          </a:xfrm>
        </p:spPr>
        <p:txBody>
          <a:bodyPr>
            <a:normAutofit fontScale="90000"/>
          </a:bodyPr>
          <a:lstStyle/>
          <a:p>
            <a:r>
              <a:rPr lang="en-US" altLang="ja-JP" sz="3000" b="1" dirty="0">
                <a:solidFill>
                  <a:schemeClr val="tx1"/>
                </a:solidFill>
                <a:latin typeface="Arial" charset="0"/>
                <a:ea typeface="ＭＳ Ｐゴシック" charset="0"/>
                <a:cs typeface="ＭＳ Ｐゴシック" charset="0"/>
              </a:rPr>
              <a:t>DSBs are recognized by the Mre11 complex. </a:t>
            </a:r>
            <a:br>
              <a:rPr lang="en-US" altLang="ja-JP" sz="3000" b="1" dirty="0">
                <a:solidFill>
                  <a:schemeClr val="tx1"/>
                </a:solidFill>
                <a:latin typeface="Arial" charset="0"/>
                <a:ea typeface="ＭＳ Ｐゴシック" charset="0"/>
                <a:cs typeface="ＭＳ Ｐゴシック" charset="0"/>
              </a:rPr>
            </a:br>
            <a:r>
              <a:rPr lang="en-US" altLang="ja-JP" sz="2700" dirty="0">
                <a:solidFill>
                  <a:schemeClr val="tx1"/>
                </a:solidFill>
                <a:latin typeface="Arial"/>
                <a:ea typeface="ＭＳ Ｐゴシック" charset="0"/>
                <a:cs typeface="Arial"/>
              </a:rPr>
              <a:t>The Mre11 complex acts as </a:t>
            </a:r>
            <a:r>
              <a:rPr lang="en-US" altLang="ja-JP" sz="2700" dirty="0" smtClean="0">
                <a:solidFill>
                  <a:schemeClr val="tx1"/>
                </a:solidFill>
                <a:latin typeface="Arial"/>
                <a:ea typeface="ＭＳ Ｐゴシック" charset="0"/>
                <a:cs typeface="Arial"/>
              </a:rPr>
              <a:t>3</a:t>
            </a:r>
            <a:r>
              <a:rPr lang="ja-JP" altLang="en-US" sz="2700" dirty="0" smtClean="0">
                <a:solidFill>
                  <a:schemeClr val="tx1"/>
                </a:solidFill>
                <a:latin typeface="Arial"/>
                <a:ea typeface="ＭＳ Ｐゴシック" charset="0"/>
                <a:cs typeface="Arial"/>
              </a:rPr>
              <a:t>’</a:t>
            </a:r>
            <a:r>
              <a:rPr lang="en-US" altLang="ja-JP" sz="2700" dirty="0" smtClean="0">
                <a:solidFill>
                  <a:schemeClr val="tx1"/>
                </a:solidFill>
                <a:latin typeface="Arial"/>
                <a:ea typeface="ＭＳ Ｐゴシック" charset="0"/>
                <a:cs typeface="Arial"/>
              </a:rPr>
              <a:t>-5</a:t>
            </a:r>
            <a:r>
              <a:rPr lang="ja-JP" altLang="en-US" sz="2700" dirty="0" smtClean="0">
                <a:solidFill>
                  <a:schemeClr val="tx1"/>
                </a:solidFill>
                <a:latin typeface="Arial"/>
                <a:ea typeface="ＭＳ Ｐゴシック" charset="0"/>
                <a:cs typeface="Arial"/>
              </a:rPr>
              <a:t>’</a:t>
            </a:r>
            <a:r>
              <a:rPr lang="en-US" altLang="ja-JP" sz="2700" dirty="0" smtClean="0">
                <a:solidFill>
                  <a:schemeClr val="tx1"/>
                </a:solidFill>
                <a:latin typeface="Arial"/>
                <a:ea typeface="ＭＳ Ｐゴシック" charset="0"/>
                <a:cs typeface="Arial"/>
              </a:rPr>
              <a:t> </a:t>
            </a:r>
            <a:r>
              <a:rPr lang="en-US" altLang="ja-JP" sz="2700" dirty="0" err="1">
                <a:solidFill>
                  <a:schemeClr val="tx1"/>
                </a:solidFill>
                <a:latin typeface="Arial"/>
                <a:ea typeface="ＭＳ Ｐゴシック" charset="0"/>
                <a:cs typeface="Arial"/>
              </a:rPr>
              <a:t>exonuclease</a:t>
            </a:r>
            <a:r>
              <a:rPr lang="en-US" altLang="ja-JP" sz="2700" dirty="0">
                <a:solidFill>
                  <a:schemeClr val="tx1"/>
                </a:solidFill>
                <a:latin typeface="Arial"/>
                <a:ea typeface="ＭＳ Ｐゴシック" charset="0"/>
                <a:cs typeface="Arial"/>
              </a:rPr>
              <a:t> </a:t>
            </a:r>
            <a:r>
              <a:rPr lang="en-US" altLang="ja-JP" sz="2700" dirty="0" smtClean="0">
                <a:solidFill>
                  <a:schemeClr val="tx1"/>
                </a:solidFill>
                <a:latin typeface="Arial"/>
                <a:ea typeface="ＭＳ Ｐゴシック" charset="0"/>
                <a:cs typeface="Arial"/>
              </a:rPr>
              <a:t/>
            </a:r>
            <a:br>
              <a:rPr lang="en-US" altLang="ja-JP" sz="2700" dirty="0" smtClean="0">
                <a:solidFill>
                  <a:schemeClr val="tx1"/>
                </a:solidFill>
                <a:latin typeface="Arial"/>
                <a:ea typeface="ＭＳ Ｐゴシック" charset="0"/>
                <a:cs typeface="Arial"/>
              </a:rPr>
            </a:br>
            <a:r>
              <a:rPr lang="en-US" altLang="ja-JP" sz="2700" dirty="0" smtClean="0">
                <a:latin typeface="Arial"/>
                <a:ea typeface="ＭＳ Ｐゴシック" charset="0"/>
                <a:cs typeface="Arial"/>
              </a:rPr>
              <a:t>and makes cohesive ends. </a:t>
            </a:r>
            <a:r>
              <a:rPr lang="en-US" altLang="ja-JP" sz="2700" dirty="0" smtClean="0">
                <a:solidFill>
                  <a:schemeClr val="tx1"/>
                </a:solidFill>
                <a:latin typeface="Arial"/>
                <a:ea typeface="ＭＳ Ｐゴシック" charset="0"/>
                <a:cs typeface="Arial"/>
              </a:rPr>
              <a:t> </a:t>
            </a:r>
            <a:br>
              <a:rPr lang="en-US" altLang="ja-JP" sz="2700" dirty="0" smtClean="0">
                <a:solidFill>
                  <a:schemeClr val="tx1"/>
                </a:solidFill>
                <a:latin typeface="Arial"/>
                <a:ea typeface="ＭＳ Ｐゴシック" charset="0"/>
                <a:cs typeface="Arial"/>
              </a:rPr>
            </a:br>
            <a:r>
              <a:rPr lang="en-US" altLang="ja-JP" sz="2700" dirty="0">
                <a:solidFill>
                  <a:schemeClr val="tx1"/>
                </a:solidFill>
                <a:latin typeface="Arial"/>
                <a:ea typeface="ＭＳ Ｐゴシック" charset="0"/>
                <a:cs typeface="Arial"/>
              </a:rPr>
              <a:t/>
            </a:r>
            <a:br>
              <a:rPr lang="en-US" altLang="ja-JP" sz="2700" dirty="0">
                <a:solidFill>
                  <a:schemeClr val="tx1"/>
                </a:solidFill>
                <a:latin typeface="Arial"/>
                <a:ea typeface="ＭＳ Ｐゴシック" charset="0"/>
                <a:cs typeface="Arial"/>
              </a:rPr>
            </a:br>
            <a:endParaRPr lang="en-US" altLang="ja-JP" sz="2700" b="1" dirty="0">
              <a:latin typeface="Arial"/>
              <a:ea typeface="ＭＳ Ｐゴシック" charset="0"/>
              <a:cs typeface="Arial"/>
            </a:endParaRPr>
          </a:p>
        </p:txBody>
      </p:sp>
      <p:sp>
        <p:nvSpPr>
          <p:cNvPr id="44053" name="Text Box 21"/>
          <p:cNvSpPr txBox="1">
            <a:spLocks noChangeArrowheads="1"/>
          </p:cNvSpPr>
          <p:nvPr/>
        </p:nvSpPr>
        <p:spPr bwMode="auto">
          <a:xfrm>
            <a:off x="3635375" y="5684838"/>
            <a:ext cx="1120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b="0" i="1">
                <a:solidFill>
                  <a:srgbClr val="990000"/>
                </a:solidFill>
                <a:ea typeface="ＭＳ Ｐゴシック" charset="0"/>
                <a:cs typeface="ＭＳ Ｐゴシック" charset="0"/>
              </a:rPr>
              <a:t>Exonulease</a:t>
            </a:r>
          </a:p>
        </p:txBody>
      </p:sp>
      <p:sp>
        <p:nvSpPr>
          <p:cNvPr id="44054" name="Text Box 22"/>
          <p:cNvSpPr txBox="1">
            <a:spLocks noChangeArrowheads="1"/>
          </p:cNvSpPr>
          <p:nvPr/>
        </p:nvSpPr>
        <p:spPr bwMode="auto">
          <a:xfrm>
            <a:off x="5148263" y="5900738"/>
            <a:ext cx="33226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b="0" i="1">
                <a:solidFill>
                  <a:srgbClr val="990000"/>
                </a:solidFill>
                <a:ea typeface="ＭＳ Ｐゴシック" charset="0"/>
                <a:cs typeface="ＭＳ Ｐゴシック" charset="0"/>
              </a:rPr>
              <a:t>ATPase, </a:t>
            </a:r>
          </a:p>
          <a:p>
            <a:r>
              <a:rPr lang="en-US" altLang="ja-JP" sz="1600" b="0" i="1">
                <a:solidFill>
                  <a:srgbClr val="990000"/>
                </a:solidFill>
                <a:ea typeface="ＭＳ Ｐゴシック" charset="0"/>
                <a:cs typeface="ＭＳ Ｐゴシック" charset="0"/>
              </a:rPr>
              <a:t>DNA binding, related to SMC proteins</a:t>
            </a:r>
          </a:p>
        </p:txBody>
      </p:sp>
      <p:sp>
        <p:nvSpPr>
          <p:cNvPr id="44055" name="Line 23"/>
          <p:cNvSpPr>
            <a:spLocks noChangeShapeType="1"/>
          </p:cNvSpPr>
          <p:nvPr/>
        </p:nvSpPr>
        <p:spPr bwMode="auto">
          <a:xfrm flipH="1">
            <a:off x="4140200" y="5373688"/>
            <a:ext cx="2873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56" name="Line 24"/>
          <p:cNvSpPr>
            <a:spLocks noChangeShapeType="1"/>
          </p:cNvSpPr>
          <p:nvPr/>
        </p:nvSpPr>
        <p:spPr bwMode="auto">
          <a:xfrm>
            <a:off x="5651500" y="544512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Oval 1"/>
          <p:cNvSpPr/>
          <p:nvPr/>
        </p:nvSpPr>
        <p:spPr>
          <a:xfrm>
            <a:off x="5415897" y="3043850"/>
            <a:ext cx="1830201" cy="836460"/>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Arial"/>
                <a:cs typeface="Arial"/>
              </a:rPr>
              <a:t>BRCA1</a:t>
            </a:r>
            <a:endParaRPr lang="en-US" sz="2400" dirty="0">
              <a:solidFill>
                <a:schemeClr val="tx1"/>
              </a:solidFill>
              <a:latin typeface="Arial"/>
              <a:cs typeface="Arial"/>
            </a:endParaRPr>
          </a:p>
        </p:txBody>
      </p:sp>
      <p:cxnSp>
        <p:nvCxnSpPr>
          <p:cNvPr id="4" name="Straight Arrow Connector 3"/>
          <p:cNvCxnSpPr/>
          <p:nvPr/>
        </p:nvCxnSpPr>
        <p:spPr>
          <a:xfrm flipH="1">
            <a:off x="4575501" y="3459163"/>
            <a:ext cx="580644" cy="0"/>
          </a:xfrm>
          <a:prstGeom prst="straightConnector1">
            <a:avLst/>
          </a:prstGeom>
          <a:ln w="101600">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361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Line 2"/>
          <p:cNvSpPr>
            <a:spLocks noChangeShapeType="1"/>
          </p:cNvSpPr>
          <p:nvPr/>
        </p:nvSpPr>
        <p:spPr bwMode="auto">
          <a:xfrm flipV="1">
            <a:off x="952500" y="3503613"/>
            <a:ext cx="40640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8563" name="Group 3"/>
          <p:cNvGrpSpPr>
            <a:grpSpLocks/>
          </p:cNvGrpSpPr>
          <p:nvPr/>
        </p:nvGrpSpPr>
        <p:grpSpPr bwMode="auto">
          <a:xfrm flipH="1">
            <a:off x="2916238" y="3573463"/>
            <a:ext cx="739775" cy="128587"/>
            <a:chOff x="3374" y="1577"/>
            <a:chExt cx="432" cy="40"/>
          </a:xfrm>
        </p:grpSpPr>
        <p:sp>
          <p:nvSpPr>
            <p:cNvPr id="578564" name="Freeform 4"/>
            <p:cNvSpPr>
              <a:spLocks/>
            </p:cNvSpPr>
            <p:nvPr/>
          </p:nvSpPr>
          <p:spPr bwMode="auto">
            <a:xfrm>
              <a:off x="3662" y="1577"/>
              <a:ext cx="144" cy="40"/>
            </a:xfrm>
            <a:custGeom>
              <a:avLst/>
              <a:gdLst>
                <a:gd name="T0" fmla="*/ 144 w 144"/>
                <a:gd name="T1" fmla="*/ 16 h 40"/>
                <a:gd name="T2" fmla="*/ 0 w 144"/>
                <a:gd name="T3" fmla="*/ 0 h 40"/>
                <a:gd name="T4" fmla="*/ 0 w 144"/>
                <a:gd name="T5" fmla="*/ 16 h 40"/>
                <a:gd name="T6" fmla="*/ 0 w 144"/>
                <a:gd name="T7" fmla="*/ 40 h 40"/>
                <a:gd name="T8" fmla="*/ 144 w 144"/>
                <a:gd name="T9" fmla="*/ 16 h 40"/>
              </a:gdLst>
              <a:ahLst/>
              <a:cxnLst>
                <a:cxn ang="0">
                  <a:pos x="T0" y="T1"/>
                </a:cxn>
                <a:cxn ang="0">
                  <a:pos x="T2" y="T3"/>
                </a:cxn>
                <a:cxn ang="0">
                  <a:pos x="T4" y="T5"/>
                </a:cxn>
                <a:cxn ang="0">
                  <a:pos x="T6" y="T7"/>
                </a:cxn>
                <a:cxn ang="0">
                  <a:pos x="T8" y="T9"/>
                </a:cxn>
              </a:cxnLst>
              <a:rect l="0" t="0" r="r" b="b"/>
              <a:pathLst>
                <a:path w="144" h="40">
                  <a:moveTo>
                    <a:pt x="144" y="16"/>
                  </a:moveTo>
                  <a:lnTo>
                    <a:pt x="0" y="0"/>
                  </a:lnTo>
                  <a:lnTo>
                    <a:pt x="0" y="16"/>
                  </a:lnTo>
                  <a:lnTo>
                    <a:pt x="0" y="40"/>
                  </a:lnTo>
                  <a:lnTo>
                    <a:pt x="144" y="16"/>
                  </a:lnTo>
                  <a:close/>
                </a:path>
              </a:pathLst>
            </a:custGeom>
            <a:solidFill>
              <a:srgbClr val="F20884"/>
            </a:solidFill>
            <a:ln w="12700" cmpd="sng">
              <a:solidFill>
                <a:srgbClr val="CC49A7"/>
              </a:solidFill>
              <a:round/>
              <a:headEnd/>
              <a:tailEnd/>
            </a:ln>
          </p:spPr>
          <p:txBody>
            <a:bodyPr/>
            <a:lstStyle/>
            <a:p>
              <a:endParaRPr lang="en-US"/>
            </a:p>
          </p:txBody>
        </p:sp>
        <p:sp>
          <p:nvSpPr>
            <p:cNvPr id="578565" name="Line 5"/>
            <p:cNvSpPr>
              <a:spLocks noChangeShapeType="1"/>
            </p:cNvSpPr>
            <p:nvPr/>
          </p:nvSpPr>
          <p:spPr bwMode="auto">
            <a:xfrm>
              <a:off x="3374" y="1593"/>
              <a:ext cx="288" cy="1"/>
            </a:xfrm>
            <a:prstGeom prst="line">
              <a:avLst/>
            </a:prstGeom>
            <a:noFill/>
            <a:ln w="12700">
              <a:solidFill>
                <a:srgbClr val="CC49A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8566" name="Rectangle 6"/>
          <p:cNvSpPr>
            <a:spLocks noChangeArrowheads="1"/>
          </p:cNvSpPr>
          <p:nvPr/>
        </p:nvSpPr>
        <p:spPr bwMode="auto">
          <a:xfrm>
            <a:off x="4609352" y="4525962"/>
            <a:ext cx="820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smtClean="0">
                <a:solidFill>
                  <a:srgbClr val="000000"/>
                </a:solidFill>
                <a:latin typeface="Times New Roman" charset="0"/>
                <a:ea typeface="ＭＳ 明朝" charset="0"/>
                <a:cs typeface="ＭＳ 明朝" charset="0"/>
              </a:rPr>
              <a:t>MRN</a:t>
            </a:r>
            <a:endParaRPr lang="en-US" altLang="ja-JP" sz="2800" dirty="0">
              <a:latin typeface="Times New Roman" charset="0"/>
              <a:ea typeface="ＭＳ Ｐゴシック" charset="0"/>
              <a:cs typeface="ＭＳ Ｐゴシック" charset="0"/>
            </a:endParaRPr>
          </a:p>
        </p:txBody>
      </p:sp>
      <p:sp>
        <p:nvSpPr>
          <p:cNvPr id="578567" name="Oval 7"/>
          <p:cNvSpPr>
            <a:spLocks noChangeArrowheads="1"/>
          </p:cNvSpPr>
          <p:nvPr/>
        </p:nvSpPr>
        <p:spPr bwMode="auto">
          <a:xfrm>
            <a:off x="4305300" y="3730625"/>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8" name="Oval 8"/>
          <p:cNvSpPr>
            <a:spLocks noChangeArrowheads="1"/>
          </p:cNvSpPr>
          <p:nvPr/>
        </p:nvSpPr>
        <p:spPr bwMode="auto">
          <a:xfrm>
            <a:off x="4457700" y="4111625"/>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9" name="Oval 9"/>
          <p:cNvSpPr>
            <a:spLocks noChangeArrowheads="1"/>
          </p:cNvSpPr>
          <p:nvPr/>
        </p:nvSpPr>
        <p:spPr bwMode="auto">
          <a:xfrm>
            <a:off x="4762500" y="3730625"/>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0" name="Oval 10"/>
          <p:cNvSpPr>
            <a:spLocks noChangeArrowheads="1"/>
          </p:cNvSpPr>
          <p:nvPr/>
        </p:nvSpPr>
        <p:spPr bwMode="auto">
          <a:xfrm>
            <a:off x="2590800" y="2997200"/>
            <a:ext cx="646113" cy="431800"/>
          </a:xfrm>
          <a:prstGeom prst="ellipse">
            <a:avLst/>
          </a:prstGeom>
          <a:solidFill>
            <a:srgbClr val="B2AA0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1" name="Rectangle 11"/>
          <p:cNvSpPr>
            <a:spLocks noChangeArrowheads="1"/>
          </p:cNvSpPr>
          <p:nvPr/>
        </p:nvSpPr>
        <p:spPr bwMode="auto">
          <a:xfrm>
            <a:off x="2971800" y="2616200"/>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a:solidFill>
                  <a:srgbClr val="000000"/>
                </a:solidFill>
                <a:latin typeface="Times New Roman" charset="0"/>
                <a:ea typeface="ＭＳ Ｐゴシック" charset="0"/>
                <a:cs typeface="ＭＳ Ｐゴシック" charset="0"/>
              </a:rPr>
              <a:t>Exo1</a:t>
            </a:r>
          </a:p>
        </p:txBody>
      </p:sp>
      <p:sp>
        <p:nvSpPr>
          <p:cNvPr id="578572" name="Line 12"/>
          <p:cNvSpPr>
            <a:spLocks noChangeShapeType="1"/>
          </p:cNvSpPr>
          <p:nvPr/>
        </p:nvSpPr>
        <p:spPr bwMode="auto">
          <a:xfrm>
            <a:off x="971550" y="3573463"/>
            <a:ext cx="1700213" cy="4762"/>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73" name="AutoShape 13"/>
          <p:cNvSpPr>
            <a:spLocks noChangeArrowheads="1"/>
          </p:cNvSpPr>
          <p:nvPr/>
        </p:nvSpPr>
        <p:spPr bwMode="auto">
          <a:xfrm>
            <a:off x="1485900" y="3657600"/>
            <a:ext cx="762000" cy="304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4" name="Rectangle 14"/>
          <p:cNvSpPr>
            <a:spLocks noChangeArrowheads="1"/>
          </p:cNvSpPr>
          <p:nvPr/>
        </p:nvSpPr>
        <p:spPr bwMode="auto">
          <a:xfrm>
            <a:off x="1083390" y="4120723"/>
            <a:ext cx="9669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smtClean="0">
                <a:solidFill>
                  <a:srgbClr val="3366FF"/>
                </a:solidFill>
                <a:latin typeface="Times New Roman" charset="0"/>
                <a:ea typeface="ＭＳ Ｐゴシック" charset="0"/>
                <a:cs typeface="ＭＳ Ｐゴシック" charset="0"/>
              </a:rPr>
              <a:t>BLM</a:t>
            </a:r>
            <a:endParaRPr lang="en-US" altLang="ja-JP" sz="2800" dirty="0">
              <a:solidFill>
                <a:srgbClr val="3366FF"/>
              </a:solidFill>
              <a:latin typeface="Times New Roman" charset="0"/>
              <a:ea typeface="ＭＳ Ｐゴシック" charset="0"/>
              <a:cs typeface="ＭＳ Ｐゴシック" charset="0"/>
            </a:endParaRPr>
          </a:p>
          <a:p>
            <a:endParaRPr lang="en-US" altLang="ja-JP" sz="2800" dirty="0">
              <a:solidFill>
                <a:srgbClr val="000000"/>
              </a:solidFill>
              <a:latin typeface="Times New Roman" charset="0"/>
              <a:ea typeface="ＭＳ Ｐゴシック" charset="0"/>
              <a:cs typeface="ＭＳ Ｐゴシック" charset="0"/>
            </a:endParaRPr>
          </a:p>
        </p:txBody>
      </p:sp>
      <p:sp>
        <p:nvSpPr>
          <p:cNvPr id="578575" name="AutoShape 15"/>
          <p:cNvSpPr>
            <a:spLocks noChangeArrowheads="1"/>
          </p:cNvSpPr>
          <p:nvPr/>
        </p:nvSpPr>
        <p:spPr bwMode="auto">
          <a:xfrm>
            <a:off x="2411413" y="3644900"/>
            <a:ext cx="838200" cy="304800"/>
          </a:xfrm>
          <a:prstGeom prst="triangle">
            <a:avLst>
              <a:gd name="adj" fmla="val 50000"/>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6" name="Rectangle 16"/>
          <p:cNvSpPr>
            <a:spLocks noChangeArrowheads="1"/>
          </p:cNvSpPr>
          <p:nvPr/>
        </p:nvSpPr>
        <p:spPr bwMode="auto">
          <a:xfrm>
            <a:off x="2552700" y="4052888"/>
            <a:ext cx="9624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smtClean="0">
                <a:solidFill>
                  <a:srgbClr val="000000"/>
                </a:solidFill>
                <a:latin typeface="Times New Roman" charset="0"/>
                <a:ea typeface="ＭＳ Ｐゴシック" charset="0"/>
                <a:cs typeface="ＭＳ Ｐゴシック" charset="0"/>
              </a:rPr>
              <a:t>Dna2</a:t>
            </a:r>
            <a:endParaRPr lang="en-US" altLang="ja-JP" sz="2800" dirty="0">
              <a:solidFill>
                <a:srgbClr val="000000"/>
              </a:solidFill>
              <a:latin typeface="Times New Roman" charset="0"/>
              <a:ea typeface="ＭＳ Ｐゴシック" charset="0"/>
              <a:cs typeface="ＭＳ Ｐゴシック" charset="0"/>
            </a:endParaRPr>
          </a:p>
        </p:txBody>
      </p:sp>
      <p:sp>
        <p:nvSpPr>
          <p:cNvPr id="578577" name="Oval 17"/>
          <p:cNvSpPr>
            <a:spLocks noChangeArrowheads="1"/>
          </p:cNvSpPr>
          <p:nvPr/>
        </p:nvSpPr>
        <p:spPr bwMode="auto">
          <a:xfrm>
            <a:off x="4419600" y="2971800"/>
            <a:ext cx="646112" cy="431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8" name="Rectangle 18"/>
          <p:cNvSpPr>
            <a:spLocks noChangeArrowheads="1"/>
          </p:cNvSpPr>
          <p:nvPr/>
        </p:nvSpPr>
        <p:spPr bwMode="auto">
          <a:xfrm>
            <a:off x="4913313" y="2606466"/>
            <a:ext cx="838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err="1" smtClean="0">
                <a:solidFill>
                  <a:srgbClr val="3366FF"/>
                </a:solidFill>
                <a:latin typeface="Times New Roman" charset="0"/>
                <a:ea typeface="ＭＳ Ｐゴシック" charset="0"/>
                <a:cs typeface="ＭＳ Ｐゴシック" charset="0"/>
              </a:rPr>
              <a:t>CtIP</a:t>
            </a:r>
            <a:endParaRPr lang="en-US" altLang="ja-JP" sz="2800" dirty="0">
              <a:solidFill>
                <a:srgbClr val="3366FF"/>
              </a:solidFill>
              <a:latin typeface="Times New Roman" charset="0"/>
              <a:ea typeface="ＭＳ Ｐゴシック" charset="0"/>
              <a:cs typeface="ＭＳ Ｐゴシック" charset="0"/>
            </a:endParaRPr>
          </a:p>
        </p:txBody>
      </p:sp>
      <p:sp>
        <p:nvSpPr>
          <p:cNvPr id="578579" name="Rectangle 19"/>
          <p:cNvSpPr>
            <a:spLocks noChangeArrowheads="1"/>
          </p:cNvSpPr>
          <p:nvPr/>
        </p:nvSpPr>
        <p:spPr bwMode="auto">
          <a:xfrm>
            <a:off x="611188" y="661988"/>
            <a:ext cx="828198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800" dirty="0" smtClean="0">
                <a:latin typeface="Arial" charset="0"/>
              </a:rPr>
              <a:t>Generating 3’-ended </a:t>
            </a:r>
            <a:r>
              <a:rPr lang="en-US" altLang="ja-JP" sz="2800" dirty="0" err="1" smtClean="0">
                <a:latin typeface="Arial" charset="0"/>
              </a:rPr>
              <a:t>ssDNA</a:t>
            </a:r>
            <a:r>
              <a:rPr lang="en-US" altLang="ja-JP" sz="2800" dirty="0" smtClean="0">
                <a:latin typeface="Arial" charset="0"/>
              </a:rPr>
              <a:t> tail </a:t>
            </a:r>
          </a:p>
          <a:p>
            <a:r>
              <a:rPr lang="en-US" altLang="ja-JP" sz="2800" dirty="0">
                <a:latin typeface="Arial" charset="0"/>
              </a:rPr>
              <a:t> </a:t>
            </a:r>
            <a:r>
              <a:rPr lang="en-US" altLang="ja-JP" sz="2800" dirty="0" smtClean="0">
                <a:latin typeface="Arial" charset="0"/>
              </a:rPr>
              <a:t>               for homologous recombination</a:t>
            </a:r>
          </a:p>
          <a:p>
            <a:endParaRPr lang="en-US" altLang="ja-JP" dirty="0" smtClean="0">
              <a:solidFill>
                <a:schemeClr val="tx2"/>
              </a:solidFill>
              <a:latin typeface="Arial" charset="0"/>
            </a:endParaRPr>
          </a:p>
          <a:p>
            <a:r>
              <a:rPr lang="en-US" altLang="ja-JP" dirty="0" smtClean="0">
                <a:solidFill>
                  <a:schemeClr val="tx2"/>
                </a:solidFill>
                <a:latin typeface="Arial" charset="0"/>
              </a:rPr>
              <a:t>MRX </a:t>
            </a:r>
            <a:r>
              <a:rPr lang="en-US" altLang="ja-JP" dirty="0">
                <a:solidFill>
                  <a:schemeClr val="tx2"/>
                </a:solidFill>
                <a:latin typeface="Arial" charset="0"/>
              </a:rPr>
              <a:t>and Sae2 (</a:t>
            </a:r>
            <a:r>
              <a:rPr lang="en-US" altLang="ja-JP" dirty="0" err="1">
                <a:solidFill>
                  <a:schemeClr val="tx2"/>
                </a:solidFill>
                <a:latin typeface="Arial" charset="0"/>
              </a:rPr>
              <a:t>CtIP</a:t>
            </a:r>
            <a:r>
              <a:rPr lang="en-US" altLang="ja-JP" dirty="0">
                <a:solidFill>
                  <a:schemeClr val="tx2"/>
                </a:solidFill>
                <a:latin typeface="Arial" charset="0"/>
              </a:rPr>
              <a:t>) act at an early step, whereas </a:t>
            </a:r>
          </a:p>
          <a:p>
            <a:r>
              <a:rPr lang="en-US" altLang="ja-JP" dirty="0">
                <a:solidFill>
                  <a:schemeClr val="tx2"/>
                </a:solidFill>
                <a:latin typeface="Arial" charset="0"/>
              </a:rPr>
              <a:t>Sgs1 (BLM) helicase, Dna2 nuclease and Exo1 </a:t>
            </a:r>
            <a:r>
              <a:rPr lang="en-US" altLang="ja-JP" dirty="0" err="1">
                <a:solidFill>
                  <a:schemeClr val="tx2"/>
                </a:solidFill>
                <a:latin typeface="Arial" charset="0"/>
              </a:rPr>
              <a:t>exonuclease</a:t>
            </a:r>
            <a:r>
              <a:rPr lang="en-US" altLang="ja-JP" dirty="0">
                <a:solidFill>
                  <a:schemeClr val="tx2"/>
                </a:solidFill>
                <a:latin typeface="Arial" charset="0"/>
              </a:rPr>
              <a:t> work later.</a:t>
            </a:r>
            <a:r>
              <a:rPr lang="en-US" altLang="ja-JP" sz="2200" dirty="0">
                <a:solidFill>
                  <a:schemeClr val="tx2"/>
                </a:solidFill>
                <a:latin typeface="Arial" charset="0"/>
              </a:rPr>
              <a:t> </a:t>
            </a:r>
          </a:p>
        </p:txBody>
      </p:sp>
      <p:sp>
        <p:nvSpPr>
          <p:cNvPr id="20" name="Rectangle 18"/>
          <p:cNvSpPr>
            <a:spLocks noChangeArrowheads="1"/>
          </p:cNvSpPr>
          <p:nvPr/>
        </p:nvSpPr>
        <p:spPr bwMode="auto">
          <a:xfrm>
            <a:off x="5155330" y="3210580"/>
            <a:ext cx="457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smtClean="0">
                <a:solidFill>
                  <a:srgbClr val="000000"/>
                </a:solidFill>
                <a:latin typeface="Times New Roman" charset="0"/>
                <a:ea typeface="ＭＳ Ｐゴシック" charset="0"/>
                <a:cs typeface="ＭＳ Ｐゴシック" charset="0"/>
              </a:rPr>
              <a:t>3’</a:t>
            </a:r>
            <a:endParaRPr lang="en-US" altLang="ja-JP" sz="2800" dirty="0">
              <a:solidFill>
                <a:srgbClr val="000000"/>
              </a:solidFill>
              <a:latin typeface="Times New Roman" charset="0"/>
              <a:ea typeface="ＭＳ Ｐゴシック" charset="0"/>
              <a:cs typeface="ＭＳ Ｐゴシック" charset="0"/>
            </a:endParaRPr>
          </a:p>
        </p:txBody>
      </p:sp>
      <p:sp>
        <p:nvSpPr>
          <p:cNvPr id="21" name="Oval 20"/>
          <p:cNvSpPr/>
          <p:nvPr/>
        </p:nvSpPr>
        <p:spPr>
          <a:xfrm>
            <a:off x="6891301" y="3043850"/>
            <a:ext cx="1830201" cy="836460"/>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Arial"/>
                <a:cs typeface="Arial"/>
              </a:rPr>
              <a:t>BRCA1</a:t>
            </a:r>
            <a:endParaRPr lang="en-US" sz="2400" dirty="0">
              <a:solidFill>
                <a:schemeClr val="tx1"/>
              </a:solidFill>
              <a:latin typeface="Arial"/>
              <a:cs typeface="Arial"/>
            </a:endParaRPr>
          </a:p>
        </p:txBody>
      </p:sp>
      <p:cxnSp>
        <p:nvCxnSpPr>
          <p:cNvPr id="22" name="Straight Arrow Connector 21"/>
          <p:cNvCxnSpPr/>
          <p:nvPr/>
        </p:nvCxnSpPr>
        <p:spPr>
          <a:xfrm flipH="1">
            <a:off x="6050905" y="3459163"/>
            <a:ext cx="580644" cy="0"/>
          </a:xfrm>
          <a:prstGeom prst="straightConnector1">
            <a:avLst/>
          </a:prstGeom>
          <a:ln w="101600">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843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Freeform 2"/>
          <p:cNvSpPr>
            <a:spLocks/>
          </p:cNvSpPr>
          <p:nvPr/>
        </p:nvSpPr>
        <p:spPr bwMode="auto">
          <a:xfrm>
            <a:off x="1066800" y="3167063"/>
            <a:ext cx="687388" cy="207962"/>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28739" name="Freeform 3"/>
          <p:cNvSpPr>
            <a:spLocks/>
          </p:cNvSpPr>
          <p:nvPr/>
        </p:nvSpPr>
        <p:spPr bwMode="auto">
          <a:xfrm>
            <a:off x="1204913" y="3167063"/>
            <a:ext cx="687387" cy="207962"/>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28740" name="Freeform 4"/>
          <p:cNvSpPr>
            <a:spLocks/>
          </p:cNvSpPr>
          <p:nvPr/>
        </p:nvSpPr>
        <p:spPr bwMode="auto">
          <a:xfrm>
            <a:off x="1530350" y="3170238"/>
            <a:ext cx="669925" cy="207962"/>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nvGrpSpPr>
          <p:cNvPr id="83977" name="Group 10"/>
          <p:cNvGrpSpPr>
            <a:grpSpLocks/>
          </p:cNvGrpSpPr>
          <p:nvPr/>
        </p:nvGrpSpPr>
        <p:grpSpPr bwMode="auto">
          <a:xfrm>
            <a:off x="4537075" y="3167063"/>
            <a:ext cx="1271588" cy="211137"/>
            <a:chOff x="839" y="799"/>
            <a:chExt cx="3356" cy="771"/>
          </a:xfrm>
        </p:grpSpPr>
        <p:sp>
          <p:nvSpPr>
            <p:cNvPr id="628747" name="Freeform 11"/>
            <p:cNvSpPr>
              <a:spLocks/>
            </p:cNvSpPr>
            <p:nvPr/>
          </p:nvSpPr>
          <p:spPr bwMode="auto">
            <a:xfrm>
              <a:off x="839" y="799"/>
              <a:ext cx="1814"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28748" name="Freeform 12"/>
            <p:cNvSpPr>
              <a:spLocks/>
            </p:cNvSpPr>
            <p:nvPr/>
          </p:nvSpPr>
          <p:spPr bwMode="auto">
            <a:xfrm>
              <a:off x="1204" y="799"/>
              <a:ext cx="1814"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28749" name="Freeform 13"/>
            <p:cNvSpPr>
              <a:spLocks/>
            </p:cNvSpPr>
            <p:nvPr/>
          </p:nvSpPr>
          <p:spPr bwMode="auto">
            <a:xfrm>
              <a:off x="2062" y="811"/>
              <a:ext cx="1768"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628750" name="Freeform 14"/>
            <p:cNvSpPr>
              <a:spLocks/>
            </p:cNvSpPr>
            <p:nvPr/>
          </p:nvSpPr>
          <p:spPr bwMode="auto">
            <a:xfrm>
              <a:off x="2427" y="799"/>
              <a:ext cx="1768" cy="771"/>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628758" name="Text Box 22"/>
          <p:cNvSpPr txBox="1">
            <a:spLocks noChangeArrowheads="1"/>
          </p:cNvSpPr>
          <p:nvPr/>
        </p:nvSpPr>
        <p:spPr bwMode="auto">
          <a:xfrm>
            <a:off x="4419600" y="1925638"/>
            <a:ext cx="4221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sz="2400" dirty="0">
                <a:latin typeface="Arial" charset="0"/>
              </a:rPr>
              <a:t>DNA adducts or modifications </a:t>
            </a:r>
          </a:p>
        </p:txBody>
      </p:sp>
      <p:sp>
        <p:nvSpPr>
          <p:cNvPr id="628763" name="Rectangle 27"/>
          <p:cNvSpPr>
            <a:spLocks noGrp="1" noChangeArrowheads="1"/>
          </p:cNvSpPr>
          <p:nvPr>
            <p:ph type="title"/>
          </p:nvPr>
        </p:nvSpPr>
        <p:spPr>
          <a:xfrm>
            <a:off x="533400" y="-1143000"/>
            <a:ext cx="7772400" cy="1143000"/>
          </a:xfrm>
        </p:spPr>
        <p:txBody>
          <a:bodyPr/>
          <a:lstStyle/>
          <a:p>
            <a:pPr eaLnBrk="1" hangingPunct="1">
              <a:defRPr/>
            </a:pPr>
            <a:endParaRPr lang="en-US" smtClean="0"/>
          </a:p>
        </p:txBody>
      </p:sp>
      <p:sp>
        <p:nvSpPr>
          <p:cNvPr id="628770" name="Text Box 34"/>
          <p:cNvSpPr txBox="1">
            <a:spLocks noChangeArrowheads="1"/>
          </p:cNvSpPr>
          <p:nvPr/>
        </p:nvSpPr>
        <p:spPr bwMode="auto">
          <a:xfrm>
            <a:off x="914400" y="1925638"/>
            <a:ext cx="24600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sz="2400">
                <a:latin typeface="Arial" charset="0"/>
              </a:rPr>
              <a:t>Clean DNA ends</a:t>
            </a:r>
          </a:p>
        </p:txBody>
      </p:sp>
      <p:sp>
        <p:nvSpPr>
          <p:cNvPr id="83991" name="Freeform 35"/>
          <p:cNvSpPr>
            <a:spLocks/>
          </p:cNvSpPr>
          <p:nvPr/>
        </p:nvSpPr>
        <p:spPr bwMode="auto">
          <a:xfrm>
            <a:off x="5791200" y="3138488"/>
            <a:ext cx="393700" cy="325437"/>
          </a:xfrm>
          <a:custGeom>
            <a:avLst/>
            <a:gdLst>
              <a:gd name="T0" fmla="*/ 0 w 191"/>
              <a:gd name="T1" fmla="*/ 252015238 h 205"/>
              <a:gd name="T2" fmla="*/ 237930843 w 191"/>
              <a:gd name="T3" fmla="*/ 110886705 h 205"/>
              <a:gd name="T4" fmla="*/ 543843988 w 191"/>
              <a:gd name="T5" fmla="*/ 90725486 h 205"/>
              <a:gd name="T6" fmla="*/ 577834108 w 191"/>
              <a:gd name="T7" fmla="*/ 393143771 h 205"/>
              <a:gd name="T8" fmla="*/ 373893386 w 191"/>
              <a:gd name="T9" fmla="*/ 433466209 h 205"/>
              <a:gd name="T10" fmla="*/ 135960482 w 191"/>
              <a:gd name="T11" fmla="*/ 312498895 h 205"/>
              <a:gd name="T12" fmla="*/ 781774831 w 191"/>
              <a:gd name="T13" fmla="*/ 272176457 h 205"/>
              <a:gd name="T14" fmla="*/ 509853868 w 191"/>
              <a:gd name="T15" fmla="*/ 473788647 h 205"/>
              <a:gd name="T16" fmla="*/ 339903265 w 191"/>
              <a:gd name="T17" fmla="*/ 372982552 h 205"/>
              <a:gd name="T18" fmla="*/ 101970361 w 191"/>
              <a:gd name="T19" fmla="*/ 171370362 h 205"/>
              <a:gd name="T20" fmla="*/ 0 w 191"/>
              <a:gd name="T21" fmla="*/ 252015238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205">
                <a:moveTo>
                  <a:pt x="0" y="100"/>
                </a:moveTo>
                <a:cubicBezTo>
                  <a:pt x="28" y="80"/>
                  <a:pt x="27" y="63"/>
                  <a:pt x="56" y="44"/>
                </a:cubicBezTo>
                <a:cubicBezTo>
                  <a:pt x="84" y="1"/>
                  <a:pt x="92" y="0"/>
                  <a:pt x="128" y="36"/>
                </a:cubicBezTo>
                <a:cubicBezTo>
                  <a:pt x="140" y="73"/>
                  <a:pt x="161" y="115"/>
                  <a:pt x="136" y="156"/>
                </a:cubicBezTo>
                <a:cubicBezTo>
                  <a:pt x="126" y="170"/>
                  <a:pt x="88" y="172"/>
                  <a:pt x="88" y="172"/>
                </a:cubicBezTo>
                <a:cubicBezTo>
                  <a:pt x="56" y="161"/>
                  <a:pt x="42" y="156"/>
                  <a:pt x="32" y="124"/>
                </a:cubicBezTo>
                <a:cubicBezTo>
                  <a:pt x="70" y="66"/>
                  <a:pt x="108" y="97"/>
                  <a:pt x="184" y="108"/>
                </a:cubicBezTo>
                <a:cubicBezTo>
                  <a:pt x="176" y="176"/>
                  <a:pt x="191" y="205"/>
                  <a:pt x="120" y="188"/>
                </a:cubicBezTo>
                <a:cubicBezTo>
                  <a:pt x="98" y="173"/>
                  <a:pt x="91" y="173"/>
                  <a:pt x="80" y="148"/>
                </a:cubicBezTo>
                <a:cubicBezTo>
                  <a:pt x="73" y="134"/>
                  <a:pt x="67" y="49"/>
                  <a:pt x="24" y="68"/>
                </a:cubicBezTo>
                <a:cubicBezTo>
                  <a:pt x="11" y="73"/>
                  <a:pt x="8" y="89"/>
                  <a:pt x="0" y="100"/>
                </a:cubicBezTo>
                <a:close/>
              </a:path>
            </a:pathLst>
          </a:custGeom>
          <a:noFill/>
          <a:ln w="9525">
            <a:solidFill>
              <a:schemeClr val="tx1"/>
            </a:solidFill>
            <a:round/>
            <a:headEnd/>
            <a:tailEnd/>
          </a:ln>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83992" name="Rectangle 36"/>
          <p:cNvSpPr>
            <a:spLocks noChangeArrowheads="1"/>
          </p:cNvSpPr>
          <p:nvPr/>
        </p:nvSpPr>
        <p:spPr bwMode="auto">
          <a:xfrm>
            <a:off x="457200" y="762000"/>
            <a:ext cx="776682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ja-JP" sz="2400" b="1" dirty="0" smtClean="0">
                <a:latin typeface="Arial" charset="0"/>
                <a:ea typeface="ＭＳ Ｐゴシック" charset="0"/>
                <a:cs typeface="ＭＳ Ｐゴシック" charset="0"/>
              </a:rPr>
              <a:t>DNA ends after DSB induction are not always clean. </a:t>
            </a:r>
            <a:endParaRPr kumimoji="0" lang="en-US" altLang="ja-JP" sz="2400" b="1" dirty="0">
              <a:latin typeface="Arial" charset="0"/>
              <a:ea typeface="ＭＳ Ｐゴシック" charset="0"/>
              <a:cs typeface="ＭＳ Ｐゴシック" charset="0"/>
            </a:endParaRPr>
          </a:p>
        </p:txBody>
      </p:sp>
      <p:sp>
        <p:nvSpPr>
          <p:cNvPr id="628773" name="AutoShape 37"/>
          <p:cNvSpPr>
            <a:spLocks noChangeArrowheads="1"/>
          </p:cNvSpPr>
          <p:nvPr/>
        </p:nvSpPr>
        <p:spPr bwMode="auto">
          <a:xfrm>
            <a:off x="5867400" y="3200400"/>
            <a:ext cx="381000" cy="381000"/>
          </a:xfrm>
          <a:prstGeom prst="octagon">
            <a:avLst>
              <a:gd name="adj" fmla="val 29287"/>
            </a:avLst>
          </a:prstGeom>
          <a:solidFill>
            <a:srgbClr val="EDED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nvGrpSpPr>
          <p:cNvPr id="16" name="Group 10"/>
          <p:cNvGrpSpPr>
            <a:grpSpLocks/>
          </p:cNvGrpSpPr>
          <p:nvPr/>
        </p:nvGrpSpPr>
        <p:grpSpPr bwMode="auto">
          <a:xfrm>
            <a:off x="1031875" y="4767263"/>
            <a:ext cx="1271588" cy="211137"/>
            <a:chOff x="839" y="799"/>
            <a:chExt cx="3356" cy="771"/>
          </a:xfrm>
        </p:grpSpPr>
        <p:sp>
          <p:nvSpPr>
            <p:cNvPr id="17" name="Freeform 11"/>
            <p:cNvSpPr>
              <a:spLocks/>
            </p:cNvSpPr>
            <p:nvPr/>
          </p:nvSpPr>
          <p:spPr bwMode="auto">
            <a:xfrm>
              <a:off x="839" y="799"/>
              <a:ext cx="1814"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8" name="Freeform 12"/>
            <p:cNvSpPr>
              <a:spLocks/>
            </p:cNvSpPr>
            <p:nvPr/>
          </p:nvSpPr>
          <p:spPr bwMode="auto">
            <a:xfrm>
              <a:off x="1204" y="799"/>
              <a:ext cx="1814"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19" name="Freeform 13"/>
            <p:cNvSpPr>
              <a:spLocks/>
            </p:cNvSpPr>
            <p:nvPr/>
          </p:nvSpPr>
          <p:spPr bwMode="auto">
            <a:xfrm>
              <a:off x="2062" y="811"/>
              <a:ext cx="1768" cy="759"/>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0" name="Freeform 14"/>
            <p:cNvSpPr>
              <a:spLocks/>
            </p:cNvSpPr>
            <p:nvPr/>
          </p:nvSpPr>
          <p:spPr bwMode="auto">
            <a:xfrm>
              <a:off x="2427" y="799"/>
              <a:ext cx="1768" cy="771"/>
            </a:xfrm>
            <a:custGeom>
              <a:avLst/>
              <a:gdLst>
                <a:gd name="T0" fmla="*/ 0 w 4082"/>
                <a:gd name="T1" fmla="*/ 530 h 1060"/>
                <a:gd name="T2" fmla="*/ 453 w 4082"/>
                <a:gd name="T3" fmla="*/ 984 h 1060"/>
                <a:gd name="T4" fmla="*/ 907 w 4082"/>
                <a:gd name="T5" fmla="*/ 984 h 1060"/>
                <a:gd name="T6" fmla="*/ 1360 w 4082"/>
                <a:gd name="T7" fmla="*/ 530 h 1060"/>
                <a:gd name="T8" fmla="*/ 1814 w 4082"/>
                <a:gd name="T9" fmla="*/ 76 h 1060"/>
                <a:gd name="T10" fmla="*/ 2268 w 4082"/>
                <a:gd name="T11" fmla="*/ 76 h 1060"/>
                <a:gd name="T12" fmla="*/ 2721 w 4082"/>
                <a:gd name="T13" fmla="*/ 530 h 1060"/>
                <a:gd name="T14" fmla="*/ 3175 w 4082"/>
                <a:gd name="T15" fmla="*/ 984 h 1060"/>
                <a:gd name="T16" fmla="*/ 3628 w 4082"/>
                <a:gd name="T17" fmla="*/ 984 h 1060"/>
                <a:gd name="T18" fmla="*/ 4082 w 4082"/>
                <a:gd name="T19" fmla="*/ 53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82" h="1060">
                  <a:moveTo>
                    <a:pt x="0" y="530"/>
                  </a:moveTo>
                  <a:cubicBezTo>
                    <a:pt x="151" y="719"/>
                    <a:pt x="302" y="908"/>
                    <a:pt x="453" y="984"/>
                  </a:cubicBezTo>
                  <a:cubicBezTo>
                    <a:pt x="604" y="1060"/>
                    <a:pt x="756" y="1060"/>
                    <a:pt x="907" y="984"/>
                  </a:cubicBezTo>
                  <a:cubicBezTo>
                    <a:pt x="1058" y="908"/>
                    <a:pt x="1209" y="681"/>
                    <a:pt x="1360" y="530"/>
                  </a:cubicBezTo>
                  <a:cubicBezTo>
                    <a:pt x="1511" y="379"/>
                    <a:pt x="1663" y="152"/>
                    <a:pt x="1814" y="76"/>
                  </a:cubicBezTo>
                  <a:cubicBezTo>
                    <a:pt x="1965" y="0"/>
                    <a:pt x="2117" y="0"/>
                    <a:pt x="2268" y="76"/>
                  </a:cubicBezTo>
                  <a:cubicBezTo>
                    <a:pt x="2419" y="152"/>
                    <a:pt x="2570" y="379"/>
                    <a:pt x="2721" y="530"/>
                  </a:cubicBezTo>
                  <a:cubicBezTo>
                    <a:pt x="2872" y="681"/>
                    <a:pt x="3024" y="908"/>
                    <a:pt x="3175" y="984"/>
                  </a:cubicBezTo>
                  <a:cubicBezTo>
                    <a:pt x="3326" y="1060"/>
                    <a:pt x="3477" y="1060"/>
                    <a:pt x="3628" y="984"/>
                  </a:cubicBezTo>
                  <a:cubicBezTo>
                    <a:pt x="3779" y="908"/>
                    <a:pt x="3930" y="719"/>
                    <a:pt x="4082" y="53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grpSp>
      <p:sp>
        <p:nvSpPr>
          <p:cNvPr id="2" name="Donut 1"/>
          <p:cNvSpPr/>
          <p:nvPr/>
        </p:nvSpPr>
        <p:spPr>
          <a:xfrm>
            <a:off x="2057400" y="4572000"/>
            <a:ext cx="381000" cy="6858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 Box 22"/>
          <p:cNvSpPr txBox="1">
            <a:spLocks noChangeArrowheads="1"/>
          </p:cNvSpPr>
          <p:nvPr/>
        </p:nvSpPr>
        <p:spPr bwMode="auto">
          <a:xfrm>
            <a:off x="883571" y="3881735"/>
            <a:ext cx="2973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ja-JP" sz="2400" dirty="0" smtClean="0">
                <a:latin typeface="Arial" charset="0"/>
              </a:rPr>
              <a:t>Ku bound DNA ends</a:t>
            </a:r>
            <a:endParaRPr lang="en-US" altLang="ja-JP" sz="2400" dirty="0">
              <a:latin typeface="Arial" charset="0"/>
            </a:endParaRPr>
          </a:p>
        </p:txBody>
      </p:sp>
    </p:spTree>
    <p:extLst>
      <p:ext uri="{BB962C8B-B14F-4D97-AF65-F5344CB8AC3E}">
        <p14:creationId xmlns:p14="http://schemas.microsoft.com/office/powerpoint/2010/main" val="11297886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Line 2"/>
          <p:cNvSpPr>
            <a:spLocks noChangeShapeType="1"/>
          </p:cNvSpPr>
          <p:nvPr/>
        </p:nvSpPr>
        <p:spPr bwMode="auto">
          <a:xfrm flipV="1">
            <a:off x="952500" y="3503613"/>
            <a:ext cx="40640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66" name="Rectangle 6"/>
          <p:cNvSpPr>
            <a:spLocks noChangeArrowheads="1"/>
          </p:cNvSpPr>
          <p:nvPr/>
        </p:nvSpPr>
        <p:spPr bwMode="auto">
          <a:xfrm>
            <a:off x="5451475" y="4525962"/>
            <a:ext cx="28787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a:solidFill>
                  <a:srgbClr val="000000"/>
                </a:solidFill>
                <a:latin typeface="Times New Roman" charset="0"/>
                <a:ea typeface="ＭＳ 明朝" charset="0"/>
                <a:cs typeface="ＭＳ 明朝" charset="0"/>
              </a:rPr>
              <a:t>Mre11-Rad50</a:t>
            </a:r>
            <a:r>
              <a:rPr lang="en-US" altLang="ja-JP" sz="2800" dirty="0" smtClean="0">
                <a:solidFill>
                  <a:srgbClr val="000000"/>
                </a:solidFill>
                <a:latin typeface="Times New Roman" charset="0"/>
                <a:ea typeface="ＭＳ 明朝" charset="0"/>
                <a:cs typeface="ＭＳ 明朝" charset="0"/>
              </a:rPr>
              <a:t>-Nbs1 </a:t>
            </a:r>
            <a:endParaRPr lang="en-US" altLang="ja-JP" sz="2800" dirty="0">
              <a:latin typeface="Times New Roman" charset="0"/>
              <a:ea typeface="ＭＳ Ｐゴシック" charset="0"/>
              <a:cs typeface="ＭＳ Ｐゴシック" charset="0"/>
            </a:endParaRPr>
          </a:p>
        </p:txBody>
      </p:sp>
      <p:sp>
        <p:nvSpPr>
          <p:cNvPr id="578567" name="Oval 7"/>
          <p:cNvSpPr>
            <a:spLocks noChangeArrowheads="1"/>
          </p:cNvSpPr>
          <p:nvPr/>
        </p:nvSpPr>
        <p:spPr bwMode="auto">
          <a:xfrm>
            <a:off x="5184775" y="3730625"/>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8" name="Oval 8"/>
          <p:cNvSpPr>
            <a:spLocks noChangeArrowheads="1"/>
          </p:cNvSpPr>
          <p:nvPr/>
        </p:nvSpPr>
        <p:spPr bwMode="auto">
          <a:xfrm>
            <a:off x="5337175" y="4111625"/>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9" name="Oval 9"/>
          <p:cNvSpPr>
            <a:spLocks noChangeArrowheads="1"/>
          </p:cNvSpPr>
          <p:nvPr/>
        </p:nvSpPr>
        <p:spPr bwMode="auto">
          <a:xfrm>
            <a:off x="5641975" y="3730625"/>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2" name="Line 12"/>
          <p:cNvSpPr>
            <a:spLocks noChangeShapeType="1"/>
          </p:cNvSpPr>
          <p:nvPr/>
        </p:nvSpPr>
        <p:spPr bwMode="auto">
          <a:xfrm>
            <a:off x="971550" y="3573462"/>
            <a:ext cx="3981450" cy="793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77" name="Oval 17"/>
          <p:cNvSpPr>
            <a:spLocks noChangeArrowheads="1"/>
          </p:cNvSpPr>
          <p:nvPr/>
        </p:nvSpPr>
        <p:spPr bwMode="auto">
          <a:xfrm>
            <a:off x="5299075" y="2971800"/>
            <a:ext cx="646112" cy="431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8" name="Rectangle 18"/>
          <p:cNvSpPr>
            <a:spLocks noChangeArrowheads="1"/>
          </p:cNvSpPr>
          <p:nvPr/>
        </p:nvSpPr>
        <p:spPr bwMode="auto">
          <a:xfrm>
            <a:off x="5792788" y="2438400"/>
            <a:ext cx="838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err="1" smtClean="0">
                <a:solidFill>
                  <a:srgbClr val="3366FF"/>
                </a:solidFill>
                <a:latin typeface="Times New Roman" charset="0"/>
                <a:ea typeface="ＭＳ Ｐゴシック" charset="0"/>
                <a:cs typeface="ＭＳ Ｐゴシック" charset="0"/>
              </a:rPr>
              <a:t>CtIP</a:t>
            </a:r>
            <a:endParaRPr lang="en-US" altLang="ja-JP" sz="2800" dirty="0">
              <a:solidFill>
                <a:srgbClr val="3366FF"/>
              </a:solidFill>
              <a:latin typeface="Times New Roman" charset="0"/>
              <a:ea typeface="ＭＳ Ｐゴシック" charset="0"/>
              <a:cs typeface="ＭＳ Ｐゴシック" charset="0"/>
            </a:endParaRPr>
          </a:p>
        </p:txBody>
      </p:sp>
      <p:sp>
        <p:nvSpPr>
          <p:cNvPr id="578579" name="Rectangle 19"/>
          <p:cNvSpPr>
            <a:spLocks noChangeArrowheads="1"/>
          </p:cNvSpPr>
          <p:nvPr/>
        </p:nvSpPr>
        <p:spPr bwMode="auto">
          <a:xfrm>
            <a:off x="611188" y="661988"/>
            <a:ext cx="828198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800" dirty="0" smtClean="0">
                <a:latin typeface="Arial" charset="0"/>
              </a:rPr>
              <a:t>Generating 3’-ended </a:t>
            </a:r>
            <a:r>
              <a:rPr lang="en-US" altLang="ja-JP" sz="2800" dirty="0" err="1" smtClean="0">
                <a:latin typeface="Arial" charset="0"/>
              </a:rPr>
              <a:t>ssDNA</a:t>
            </a:r>
            <a:r>
              <a:rPr lang="en-US" altLang="ja-JP" sz="2800" dirty="0" smtClean="0">
                <a:latin typeface="Arial" charset="0"/>
              </a:rPr>
              <a:t> tail at blocked DNA ends</a:t>
            </a:r>
          </a:p>
          <a:p>
            <a:endParaRPr lang="en-US" altLang="ja-JP" dirty="0" smtClean="0">
              <a:solidFill>
                <a:schemeClr val="tx2"/>
              </a:solidFill>
              <a:latin typeface="Arial" charset="0"/>
            </a:endParaRPr>
          </a:p>
          <a:p>
            <a:r>
              <a:rPr lang="en-US" altLang="ja-JP" dirty="0" smtClean="0">
                <a:solidFill>
                  <a:schemeClr val="tx2"/>
                </a:solidFill>
                <a:latin typeface="Arial" charset="0"/>
              </a:rPr>
              <a:t>MRX </a:t>
            </a:r>
            <a:r>
              <a:rPr lang="en-US" altLang="ja-JP" dirty="0">
                <a:solidFill>
                  <a:schemeClr val="tx2"/>
                </a:solidFill>
                <a:latin typeface="Arial" charset="0"/>
              </a:rPr>
              <a:t>and Sae2 (</a:t>
            </a:r>
            <a:r>
              <a:rPr lang="en-US" altLang="ja-JP" dirty="0" err="1">
                <a:solidFill>
                  <a:schemeClr val="tx2"/>
                </a:solidFill>
                <a:latin typeface="Arial" charset="0"/>
              </a:rPr>
              <a:t>CtIP</a:t>
            </a:r>
            <a:r>
              <a:rPr lang="en-US" altLang="ja-JP" dirty="0">
                <a:solidFill>
                  <a:schemeClr val="tx2"/>
                </a:solidFill>
                <a:latin typeface="Arial" charset="0"/>
              </a:rPr>
              <a:t>) act at an early step, whereas </a:t>
            </a:r>
          </a:p>
          <a:p>
            <a:r>
              <a:rPr lang="en-US" altLang="ja-JP" dirty="0">
                <a:solidFill>
                  <a:schemeClr val="tx2"/>
                </a:solidFill>
                <a:latin typeface="Arial" charset="0"/>
              </a:rPr>
              <a:t>Sgs1 (BLM) helicase, Dna2 nuclease and Exo1 </a:t>
            </a:r>
            <a:r>
              <a:rPr lang="en-US" altLang="ja-JP" dirty="0" err="1">
                <a:solidFill>
                  <a:schemeClr val="tx2"/>
                </a:solidFill>
                <a:latin typeface="Arial" charset="0"/>
              </a:rPr>
              <a:t>exonuclease</a:t>
            </a:r>
            <a:r>
              <a:rPr lang="en-US" altLang="ja-JP" dirty="0">
                <a:solidFill>
                  <a:schemeClr val="tx2"/>
                </a:solidFill>
                <a:latin typeface="Arial" charset="0"/>
              </a:rPr>
              <a:t> work later.</a:t>
            </a:r>
            <a:r>
              <a:rPr lang="en-US" altLang="ja-JP" sz="2200" dirty="0">
                <a:solidFill>
                  <a:schemeClr val="tx2"/>
                </a:solidFill>
                <a:latin typeface="Arial" charset="0"/>
              </a:rPr>
              <a:t> </a:t>
            </a:r>
          </a:p>
        </p:txBody>
      </p:sp>
      <p:sp>
        <p:nvSpPr>
          <p:cNvPr id="21" name="Freeform 35"/>
          <p:cNvSpPr>
            <a:spLocks/>
          </p:cNvSpPr>
          <p:nvPr/>
        </p:nvSpPr>
        <p:spPr bwMode="auto">
          <a:xfrm>
            <a:off x="4724400" y="3367088"/>
            <a:ext cx="393700" cy="325437"/>
          </a:xfrm>
          <a:custGeom>
            <a:avLst/>
            <a:gdLst>
              <a:gd name="T0" fmla="*/ 0 w 191"/>
              <a:gd name="T1" fmla="*/ 252015238 h 205"/>
              <a:gd name="T2" fmla="*/ 237930843 w 191"/>
              <a:gd name="T3" fmla="*/ 110886705 h 205"/>
              <a:gd name="T4" fmla="*/ 543843988 w 191"/>
              <a:gd name="T5" fmla="*/ 90725486 h 205"/>
              <a:gd name="T6" fmla="*/ 577834108 w 191"/>
              <a:gd name="T7" fmla="*/ 393143771 h 205"/>
              <a:gd name="T8" fmla="*/ 373893386 w 191"/>
              <a:gd name="T9" fmla="*/ 433466209 h 205"/>
              <a:gd name="T10" fmla="*/ 135960482 w 191"/>
              <a:gd name="T11" fmla="*/ 312498895 h 205"/>
              <a:gd name="T12" fmla="*/ 781774831 w 191"/>
              <a:gd name="T13" fmla="*/ 272176457 h 205"/>
              <a:gd name="T14" fmla="*/ 509853868 w 191"/>
              <a:gd name="T15" fmla="*/ 473788647 h 205"/>
              <a:gd name="T16" fmla="*/ 339903265 w 191"/>
              <a:gd name="T17" fmla="*/ 372982552 h 205"/>
              <a:gd name="T18" fmla="*/ 101970361 w 191"/>
              <a:gd name="T19" fmla="*/ 171370362 h 205"/>
              <a:gd name="T20" fmla="*/ 0 w 191"/>
              <a:gd name="T21" fmla="*/ 252015238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205">
                <a:moveTo>
                  <a:pt x="0" y="100"/>
                </a:moveTo>
                <a:cubicBezTo>
                  <a:pt x="28" y="80"/>
                  <a:pt x="27" y="63"/>
                  <a:pt x="56" y="44"/>
                </a:cubicBezTo>
                <a:cubicBezTo>
                  <a:pt x="84" y="1"/>
                  <a:pt x="92" y="0"/>
                  <a:pt x="128" y="36"/>
                </a:cubicBezTo>
                <a:cubicBezTo>
                  <a:pt x="140" y="73"/>
                  <a:pt x="161" y="115"/>
                  <a:pt x="136" y="156"/>
                </a:cubicBezTo>
                <a:cubicBezTo>
                  <a:pt x="126" y="170"/>
                  <a:pt x="88" y="172"/>
                  <a:pt x="88" y="172"/>
                </a:cubicBezTo>
                <a:cubicBezTo>
                  <a:pt x="56" y="161"/>
                  <a:pt x="42" y="156"/>
                  <a:pt x="32" y="124"/>
                </a:cubicBezTo>
                <a:cubicBezTo>
                  <a:pt x="70" y="66"/>
                  <a:pt x="108" y="97"/>
                  <a:pt x="184" y="108"/>
                </a:cubicBezTo>
                <a:cubicBezTo>
                  <a:pt x="176" y="176"/>
                  <a:pt x="191" y="205"/>
                  <a:pt x="120" y="188"/>
                </a:cubicBezTo>
                <a:cubicBezTo>
                  <a:pt x="98" y="173"/>
                  <a:pt x="91" y="173"/>
                  <a:pt x="80" y="148"/>
                </a:cubicBezTo>
                <a:cubicBezTo>
                  <a:pt x="73" y="134"/>
                  <a:pt x="67" y="49"/>
                  <a:pt x="24" y="68"/>
                </a:cubicBezTo>
                <a:cubicBezTo>
                  <a:pt x="11" y="73"/>
                  <a:pt x="8" y="89"/>
                  <a:pt x="0" y="100"/>
                </a:cubicBezTo>
                <a:close/>
              </a:path>
            </a:pathLst>
          </a:custGeom>
          <a:noFill/>
          <a:ln w="9525">
            <a:solidFill>
              <a:srgbClr val="0000FF"/>
            </a:solidFill>
            <a:round/>
            <a:headEnd/>
            <a:tailEnd/>
          </a:ln>
          <a:extLst>
            <a:ext uri="{909E8E84-426E-40dd-AFC4-6F175D3DCCD1}">
              <a14:hiddenFill xmlns:a14="http://schemas.microsoft.com/office/drawing/2010/main">
                <a:solidFill>
                  <a:schemeClr val="hlink"/>
                </a:solidFill>
              </a14:hiddenFill>
            </a:ext>
          </a:extLst>
        </p:spPr>
        <p:txBody>
          <a:bodyPr wrap="none" anchor="ctr"/>
          <a:lstStyle/>
          <a:p>
            <a:endParaRPr lang="en-US"/>
          </a:p>
        </p:txBody>
      </p:sp>
      <p:sp>
        <p:nvSpPr>
          <p:cNvPr id="13" name="Donut 12"/>
          <p:cNvSpPr/>
          <p:nvPr/>
        </p:nvSpPr>
        <p:spPr>
          <a:xfrm>
            <a:off x="4826000" y="3163697"/>
            <a:ext cx="381000" cy="381000"/>
          </a:xfrm>
          <a:prstGeom prst="donu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37149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Line 2"/>
          <p:cNvSpPr>
            <a:spLocks noChangeShapeType="1"/>
          </p:cNvSpPr>
          <p:nvPr/>
        </p:nvSpPr>
        <p:spPr bwMode="auto">
          <a:xfrm flipV="1">
            <a:off x="952500" y="3503613"/>
            <a:ext cx="40640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66" name="Rectangle 6"/>
          <p:cNvSpPr>
            <a:spLocks noChangeArrowheads="1"/>
          </p:cNvSpPr>
          <p:nvPr/>
        </p:nvSpPr>
        <p:spPr bwMode="auto">
          <a:xfrm>
            <a:off x="2415144" y="2159913"/>
            <a:ext cx="820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smtClean="0">
                <a:solidFill>
                  <a:srgbClr val="000000"/>
                </a:solidFill>
                <a:latin typeface="Times New Roman" charset="0"/>
                <a:ea typeface="ＭＳ 明朝" charset="0"/>
                <a:cs typeface="ＭＳ 明朝" charset="0"/>
              </a:rPr>
              <a:t>MRN </a:t>
            </a:r>
            <a:endParaRPr lang="en-US" altLang="ja-JP" sz="2800" dirty="0">
              <a:latin typeface="Times New Roman" charset="0"/>
              <a:ea typeface="ＭＳ Ｐゴシック" charset="0"/>
              <a:cs typeface="ＭＳ Ｐゴシック" charset="0"/>
            </a:endParaRPr>
          </a:p>
        </p:txBody>
      </p:sp>
      <p:sp>
        <p:nvSpPr>
          <p:cNvPr id="578567" name="Oval 7"/>
          <p:cNvSpPr>
            <a:spLocks noChangeArrowheads="1"/>
          </p:cNvSpPr>
          <p:nvPr/>
        </p:nvSpPr>
        <p:spPr bwMode="auto">
          <a:xfrm>
            <a:off x="2898775" y="2667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8" name="Oval 8"/>
          <p:cNvSpPr>
            <a:spLocks noChangeArrowheads="1"/>
          </p:cNvSpPr>
          <p:nvPr/>
        </p:nvSpPr>
        <p:spPr bwMode="auto">
          <a:xfrm>
            <a:off x="3051175" y="30480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9" name="Oval 9"/>
          <p:cNvSpPr>
            <a:spLocks noChangeArrowheads="1"/>
          </p:cNvSpPr>
          <p:nvPr/>
        </p:nvSpPr>
        <p:spPr bwMode="auto">
          <a:xfrm>
            <a:off x="3355975" y="2667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2" name="Line 12"/>
          <p:cNvSpPr>
            <a:spLocks noChangeShapeType="1"/>
          </p:cNvSpPr>
          <p:nvPr/>
        </p:nvSpPr>
        <p:spPr bwMode="auto">
          <a:xfrm>
            <a:off x="990600" y="3581400"/>
            <a:ext cx="2743200" cy="7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77" name="Oval 17"/>
          <p:cNvSpPr>
            <a:spLocks noChangeArrowheads="1"/>
          </p:cNvSpPr>
          <p:nvPr/>
        </p:nvSpPr>
        <p:spPr bwMode="auto">
          <a:xfrm>
            <a:off x="3849688" y="2971800"/>
            <a:ext cx="646112" cy="431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8" name="Rectangle 18"/>
          <p:cNvSpPr>
            <a:spLocks noChangeArrowheads="1"/>
          </p:cNvSpPr>
          <p:nvPr/>
        </p:nvSpPr>
        <p:spPr bwMode="auto">
          <a:xfrm>
            <a:off x="4075113" y="2438400"/>
            <a:ext cx="838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err="1" smtClean="0">
                <a:solidFill>
                  <a:srgbClr val="3366FF"/>
                </a:solidFill>
                <a:latin typeface="Times New Roman" charset="0"/>
                <a:ea typeface="ＭＳ Ｐゴシック" charset="0"/>
                <a:cs typeface="ＭＳ Ｐゴシック" charset="0"/>
              </a:rPr>
              <a:t>CtIP</a:t>
            </a:r>
            <a:endParaRPr lang="en-US" altLang="ja-JP" sz="2800" dirty="0">
              <a:solidFill>
                <a:srgbClr val="3366FF"/>
              </a:solidFill>
              <a:latin typeface="Times New Roman" charset="0"/>
              <a:ea typeface="ＭＳ Ｐゴシック" charset="0"/>
              <a:cs typeface="ＭＳ Ｐゴシック" charset="0"/>
            </a:endParaRPr>
          </a:p>
        </p:txBody>
      </p:sp>
      <p:sp>
        <p:nvSpPr>
          <p:cNvPr id="578579" name="Rectangle 19"/>
          <p:cNvSpPr>
            <a:spLocks noChangeArrowheads="1"/>
          </p:cNvSpPr>
          <p:nvPr/>
        </p:nvSpPr>
        <p:spPr bwMode="auto">
          <a:xfrm>
            <a:off x="611188" y="661988"/>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800" dirty="0" smtClean="0">
                <a:latin typeface="Arial" charset="0"/>
              </a:rPr>
              <a:t>MRN and CTIP/Sae2 collaborate to induce a nick near the DNA end.  </a:t>
            </a:r>
            <a:endParaRPr lang="en-US" altLang="ja-JP" sz="2200" dirty="0">
              <a:solidFill>
                <a:schemeClr val="tx2"/>
              </a:solidFill>
              <a:latin typeface="Arial" charset="0"/>
            </a:endParaRPr>
          </a:p>
        </p:txBody>
      </p:sp>
      <p:sp>
        <p:nvSpPr>
          <p:cNvPr id="13" name="Line 12"/>
          <p:cNvSpPr>
            <a:spLocks noChangeShapeType="1"/>
          </p:cNvSpPr>
          <p:nvPr/>
        </p:nvSpPr>
        <p:spPr bwMode="auto">
          <a:xfrm>
            <a:off x="4038600" y="3573462"/>
            <a:ext cx="990600" cy="793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Donut 13"/>
          <p:cNvSpPr/>
          <p:nvPr/>
        </p:nvSpPr>
        <p:spPr>
          <a:xfrm>
            <a:off x="4826000" y="3163697"/>
            <a:ext cx="381000" cy="381000"/>
          </a:xfrm>
          <a:prstGeom prst="donu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13388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Line 2"/>
          <p:cNvSpPr>
            <a:spLocks noChangeShapeType="1"/>
          </p:cNvSpPr>
          <p:nvPr/>
        </p:nvSpPr>
        <p:spPr bwMode="auto">
          <a:xfrm flipV="1">
            <a:off x="952500" y="3503613"/>
            <a:ext cx="40640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66" name="Rectangle 6"/>
          <p:cNvSpPr>
            <a:spLocks noChangeArrowheads="1"/>
          </p:cNvSpPr>
          <p:nvPr/>
        </p:nvSpPr>
        <p:spPr bwMode="auto">
          <a:xfrm>
            <a:off x="4191000" y="5055513"/>
            <a:ext cx="820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smtClean="0">
                <a:solidFill>
                  <a:srgbClr val="000000"/>
                </a:solidFill>
                <a:latin typeface="Times New Roman" charset="0"/>
                <a:ea typeface="ＭＳ 明朝" charset="0"/>
                <a:cs typeface="ＭＳ 明朝" charset="0"/>
              </a:rPr>
              <a:t>MRN </a:t>
            </a:r>
            <a:endParaRPr lang="en-US" altLang="ja-JP" sz="2800" dirty="0">
              <a:latin typeface="Times New Roman" charset="0"/>
              <a:ea typeface="ＭＳ Ｐゴシック" charset="0"/>
              <a:cs typeface="ＭＳ Ｐゴシック" charset="0"/>
            </a:endParaRPr>
          </a:p>
        </p:txBody>
      </p:sp>
      <p:sp>
        <p:nvSpPr>
          <p:cNvPr id="578567" name="Oval 7"/>
          <p:cNvSpPr>
            <a:spLocks noChangeArrowheads="1"/>
          </p:cNvSpPr>
          <p:nvPr/>
        </p:nvSpPr>
        <p:spPr bwMode="auto">
          <a:xfrm>
            <a:off x="3733800" y="4064913"/>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8" name="Oval 8"/>
          <p:cNvSpPr>
            <a:spLocks noChangeArrowheads="1"/>
          </p:cNvSpPr>
          <p:nvPr/>
        </p:nvSpPr>
        <p:spPr bwMode="auto">
          <a:xfrm>
            <a:off x="3886200" y="4445913"/>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69" name="Oval 9"/>
          <p:cNvSpPr>
            <a:spLocks noChangeArrowheads="1"/>
          </p:cNvSpPr>
          <p:nvPr/>
        </p:nvSpPr>
        <p:spPr bwMode="auto">
          <a:xfrm>
            <a:off x="4191000" y="4064913"/>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2" name="Line 12"/>
          <p:cNvSpPr>
            <a:spLocks noChangeShapeType="1"/>
          </p:cNvSpPr>
          <p:nvPr/>
        </p:nvSpPr>
        <p:spPr bwMode="auto">
          <a:xfrm>
            <a:off x="990600" y="3581400"/>
            <a:ext cx="1828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577" name="Oval 17"/>
          <p:cNvSpPr>
            <a:spLocks noChangeArrowheads="1"/>
          </p:cNvSpPr>
          <p:nvPr/>
        </p:nvSpPr>
        <p:spPr bwMode="auto">
          <a:xfrm>
            <a:off x="3849688" y="2971800"/>
            <a:ext cx="646112" cy="43180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8578" name="Rectangle 18"/>
          <p:cNvSpPr>
            <a:spLocks noChangeArrowheads="1"/>
          </p:cNvSpPr>
          <p:nvPr/>
        </p:nvSpPr>
        <p:spPr bwMode="auto">
          <a:xfrm>
            <a:off x="4075113" y="2438400"/>
            <a:ext cx="838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err="1" smtClean="0">
                <a:solidFill>
                  <a:srgbClr val="3366FF"/>
                </a:solidFill>
                <a:latin typeface="Times New Roman" charset="0"/>
                <a:ea typeface="ＭＳ Ｐゴシック" charset="0"/>
                <a:cs typeface="ＭＳ Ｐゴシック" charset="0"/>
              </a:rPr>
              <a:t>CtIP</a:t>
            </a:r>
            <a:endParaRPr lang="en-US" altLang="ja-JP" sz="2800" dirty="0">
              <a:solidFill>
                <a:srgbClr val="3366FF"/>
              </a:solidFill>
              <a:latin typeface="Times New Roman" charset="0"/>
              <a:ea typeface="ＭＳ Ｐゴシック" charset="0"/>
              <a:cs typeface="ＭＳ Ｐゴシック" charset="0"/>
            </a:endParaRPr>
          </a:p>
        </p:txBody>
      </p:sp>
      <p:sp>
        <p:nvSpPr>
          <p:cNvPr id="13" name="Line 12"/>
          <p:cNvSpPr>
            <a:spLocks noChangeShapeType="1"/>
          </p:cNvSpPr>
          <p:nvPr/>
        </p:nvSpPr>
        <p:spPr bwMode="auto">
          <a:xfrm>
            <a:off x="4419600" y="3581400"/>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 name="Group 3"/>
          <p:cNvGrpSpPr>
            <a:grpSpLocks/>
          </p:cNvGrpSpPr>
          <p:nvPr/>
        </p:nvGrpSpPr>
        <p:grpSpPr bwMode="auto">
          <a:xfrm flipH="1">
            <a:off x="1524000" y="3124200"/>
            <a:ext cx="739775" cy="128587"/>
            <a:chOff x="3374" y="1577"/>
            <a:chExt cx="432" cy="40"/>
          </a:xfrm>
        </p:grpSpPr>
        <p:sp>
          <p:nvSpPr>
            <p:cNvPr id="16" name="Freeform 4"/>
            <p:cNvSpPr>
              <a:spLocks/>
            </p:cNvSpPr>
            <p:nvPr/>
          </p:nvSpPr>
          <p:spPr bwMode="auto">
            <a:xfrm>
              <a:off x="3662" y="1577"/>
              <a:ext cx="144" cy="40"/>
            </a:xfrm>
            <a:custGeom>
              <a:avLst/>
              <a:gdLst>
                <a:gd name="T0" fmla="*/ 144 w 144"/>
                <a:gd name="T1" fmla="*/ 16 h 40"/>
                <a:gd name="T2" fmla="*/ 0 w 144"/>
                <a:gd name="T3" fmla="*/ 0 h 40"/>
                <a:gd name="T4" fmla="*/ 0 w 144"/>
                <a:gd name="T5" fmla="*/ 16 h 40"/>
                <a:gd name="T6" fmla="*/ 0 w 144"/>
                <a:gd name="T7" fmla="*/ 40 h 40"/>
                <a:gd name="T8" fmla="*/ 144 w 144"/>
                <a:gd name="T9" fmla="*/ 16 h 40"/>
              </a:gdLst>
              <a:ahLst/>
              <a:cxnLst>
                <a:cxn ang="0">
                  <a:pos x="T0" y="T1"/>
                </a:cxn>
                <a:cxn ang="0">
                  <a:pos x="T2" y="T3"/>
                </a:cxn>
                <a:cxn ang="0">
                  <a:pos x="T4" y="T5"/>
                </a:cxn>
                <a:cxn ang="0">
                  <a:pos x="T6" y="T7"/>
                </a:cxn>
                <a:cxn ang="0">
                  <a:pos x="T8" y="T9"/>
                </a:cxn>
              </a:cxnLst>
              <a:rect l="0" t="0" r="r" b="b"/>
              <a:pathLst>
                <a:path w="144" h="40">
                  <a:moveTo>
                    <a:pt x="144" y="16"/>
                  </a:moveTo>
                  <a:lnTo>
                    <a:pt x="0" y="0"/>
                  </a:lnTo>
                  <a:lnTo>
                    <a:pt x="0" y="16"/>
                  </a:lnTo>
                  <a:lnTo>
                    <a:pt x="0" y="40"/>
                  </a:lnTo>
                  <a:lnTo>
                    <a:pt x="144" y="16"/>
                  </a:lnTo>
                  <a:close/>
                </a:path>
              </a:pathLst>
            </a:custGeom>
            <a:solidFill>
              <a:srgbClr val="F20884"/>
            </a:solidFill>
            <a:ln w="12700" cmpd="sng">
              <a:solidFill>
                <a:srgbClr val="CC49A7"/>
              </a:solidFill>
              <a:round/>
              <a:headEnd/>
              <a:tailEnd/>
            </a:ln>
          </p:spPr>
          <p:txBody>
            <a:bodyPr/>
            <a:lstStyle/>
            <a:p>
              <a:endParaRPr lang="en-US"/>
            </a:p>
          </p:txBody>
        </p:sp>
        <p:sp>
          <p:nvSpPr>
            <p:cNvPr id="17" name="Line 5"/>
            <p:cNvSpPr>
              <a:spLocks noChangeShapeType="1"/>
            </p:cNvSpPr>
            <p:nvPr/>
          </p:nvSpPr>
          <p:spPr bwMode="auto">
            <a:xfrm>
              <a:off x="3374" y="1593"/>
              <a:ext cx="288" cy="1"/>
            </a:xfrm>
            <a:prstGeom prst="line">
              <a:avLst/>
            </a:prstGeom>
            <a:noFill/>
            <a:ln w="12700">
              <a:solidFill>
                <a:srgbClr val="CC49A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 name="Oval 10"/>
          <p:cNvSpPr>
            <a:spLocks noChangeArrowheads="1"/>
          </p:cNvSpPr>
          <p:nvPr/>
        </p:nvSpPr>
        <p:spPr bwMode="auto">
          <a:xfrm>
            <a:off x="2590800" y="2997200"/>
            <a:ext cx="646113" cy="431800"/>
          </a:xfrm>
          <a:prstGeom prst="ellipse">
            <a:avLst/>
          </a:prstGeom>
          <a:solidFill>
            <a:srgbClr val="B2AA0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Rectangle 11"/>
          <p:cNvSpPr>
            <a:spLocks noChangeArrowheads="1"/>
          </p:cNvSpPr>
          <p:nvPr/>
        </p:nvSpPr>
        <p:spPr bwMode="auto">
          <a:xfrm>
            <a:off x="1752600" y="2362200"/>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a:solidFill>
                  <a:srgbClr val="000000"/>
                </a:solidFill>
                <a:latin typeface="Times New Roman" charset="0"/>
                <a:ea typeface="ＭＳ Ｐゴシック" charset="0"/>
                <a:cs typeface="ＭＳ Ｐゴシック" charset="0"/>
              </a:rPr>
              <a:t>Exo1</a:t>
            </a:r>
          </a:p>
        </p:txBody>
      </p:sp>
      <p:grpSp>
        <p:nvGrpSpPr>
          <p:cNvPr id="20" name="Group 3"/>
          <p:cNvGrpSpPr>
            <a:grpSpLocks/>
          </p:cNvGrpSpPr>
          <p:nvPr/>
        </p:nvGrpSpPr>
        <p:grpSpPr bwMode="auto">
          <a:xfrm>
            <a:off x="4572000" y="3886200"/>
            <a:ext cx="739775" cy="128587"/>
            <a:chOff x="3374" y="1577"/>
            <a:chExt cx="432" cy="40"/>
          </a:xfrm>
        </p:grpSpPr>
        <p:sp>
          <p:nvSpPr>
            <p:cNvPr id="21" name="Freeform 4"/>
            <p:cNvSpPr>
              <a:spLocks/>
            </p:cNvSpPr>
            <p:nvPr/>
          </p:nvSpPr>
          <p:spPr bwMode="auto">
            <a:xfrm>
              <a:off x="3662" y="1577"/>
              <a:ext cx="144" cy="40"/>
            </a:xfrm>
            <a:custGeom>
              <a:avLst/>
              <a:gdLst>
                <a:gd name="T0" fmla="*/ 144 w 144"/>
                <a:gd name="T1" fmla="*/ 16 h 40"/>
                <a:gd name="T2" fmla="*/ 0 w 144"/>
                <a:gd name="T3" fmla="*/ 0 h 40"/>
                <a:gd name="T4" fmla="*/ 0 w 144"/>
                <a:gd name="T5" fmla="*/ 16 h 40"/>
                <a:gd name="T6" fmla="*/ 0 w 144"/>
                <a:gd name="T7" fmla="*/ 40 h 40"/>
                <a:gd name="T8" fmla="*/ 144 w 144"/>
                <a:gd name="T9" fmla="*/ 16 h 40"/>
              </a:gdLst>
              <a:ahLst/>
              <a:cxnLst>
                <a:cxn ang="0">
                  <a:pos x="T0" y="T1"/>
                </a:cxn>
                <a:cxn ang="0">
                  <a:pos x="T2" y="T3"/>
                </a:cxn>
                <a:cxn ang="0">
                  <a:pos x="T4" y="T5"/>
                </a:cxn>
                <a:cxn ang="0">
                  <a:pos x="T6" y="T7"/>
                </a:cxn>
                <a:cxn ang="0">
                  <a:pos x="T8" y="T9"/>
                </a:cxn>
              </a:cxnLst>
              <a:rect l="0" t="0" r="r" b="b"/>
              <a:pathLst>
                <a:path w="144" h="40">
                  <a:moveTo>
                    <a:pt x="144" y="16"/>
                  </a:moveTo>
                  <a:lnTo>
                    <a:pt x="0" y="0"/>
                  </a:lnTo>
                  <a:lnTo>
                    <a:pt x="0" y="16"/>
                  </a:lnTo>
                  <a:lnTo>
                    <a:pt x="0" y="40"/>
                  </a:lnTo>
                  <a:lnTo>
                    <a:pt x="144" y="16"/>
                  </a:lnTo>
                  <a:close/>
                </a:path>
              </a:pathLst>
            </a:custGeom>
            <a:solidFill>
              <a:srgbClr val="F20884"/>
            </a:solidFill>
            <a:ln w="12700" cmpd="sng">
              <a:solidFill>
                <a:srgbClr val="CC49A7"/>
              </a:solidFill>
              <a:round/>
              <a:headEnd/>
              <a:tailEnd/>
            </a:ln>
          </p:spPr>
          <p:txBody>
            <a:bodyPr/>
            <a:lstStyle/>
            <a:p>
              <a:endParaRPr lang="en-US"/>
            </a:p>
          </p:txBody>
        </p:sp>
        <p:sp>
          <p:nvSpPr>
            <p:cNvPr id="22" name="Line 5"/>
            <p:cNvSpPr>
              <a:spLocks noChangeShapeType="1"/>
            </p:cNvSpPr>
            <p:nvPr/>
          </p:nvSpPr>
          <p:spPr bwMode="auto">
            <a:xfrm>
              <a:off x="3374" y="1593"/>
              <a:ext cx="288" cy="1"/>
            </a:xfrm>
            <a:prstGeom prst="line">
              <a:avLst/>
            </a:prstGeom>
            <a:noFill/>
            <a:ln w="12700">
              <a:solidFill>
                <a:srgbClr val="CC49A7"/>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 name="Rectangle 18"/>
          <p:cNvSpPr>
            <a:spLocks noChangeArrowheads="1"/>
          </p:cNvSpPr>
          <p:nvPr/>
        </p:nvSpPr>
        <p:spPr bwMode="auto">
          <a:xfrm>
            <a:off x="4038674" y="3439180"/>
            <a:ext cx="457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smtClean="0">
                <a:solidFill>
                  <a:srgbClr val="000000"/>
                </a:solidFill>
                <a:latin typeface="Times New Roman" charset="0"/>
                <a:ea typeface="ＭＳ Ｐゴシック" charset="0"/>
                <a:cs typeface="ＭＳ Ｐゴシック" charset="0"/>
              </a:rPr>
              <a:t>3’</a:t>
            </a:r>
            <a:endParaRPr lang="en-US" altLang="ja-JP" sz="2800" dirty="0">
              <a:solidFill>
                <a:srgbClr val="000000"/>
              </a:solidFill>
              <a:latin typeface="Times New Roman" charset="0"/>
              <a:ea typeface="ＭＳ Ｐゴシック" charset="0"/>
              <a:cs typeface="ＭＳ Ｐゴシック" charset="0"/>
            </a:endParaRPr>
          </a:p>
        </p:txBody>
      </p:sp>
      <p:sp>
        <p:nvSpPr>
          <p:cNvPr id="24" name="Rectangle 18"/>
          <p:cNvSpPr>
            <a:spLocks noChangeArrowheads="1"/>
          </p:cNvSpPr>
          <p:nvPr/>
        </p:nvSpPr>
        <p:spPr bwMode="auto">
          <a:xfrm>
            <a:off x="2819400" y="3429000"/>
            <a:ext cx="457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a:solidFill>
                  <a:srgbClr val="000000"/>
                </a:solidFill>
                <a:latin typeface="Times New Roman" charset="0"/>
                <a:ea typeface="ＭＳ Ｐゴシック" charset="0"/>
                <a:cs typeface="ＭＳ Ｐゴシック" charset="0"/>
              </a:rPr>
              <a:t>5</a:t>
            </a:r>
            <a:r>
              <a:rPr lang="en-US" altLang="ja-JP" sz="2800" dirty="0" smtClean="0">
                <a:solidFill>
                  <a:srgbClr val="000000"/>
                </a:solidFill>
                <a:latin typeface="Times New Roman" charset="0"/>
                <a:ea typeface="ＭＳ Ｐゴシック" charset="0"/>
                <a:cs typeface="ＭＳ Ｐゴシック" charset="0"/>
              </a:rPr>
              <a:t>’</a:t>
            </a:r>
            <a:endParaRPr lang="en-US" altLang="ja-JP" sz="2800" dirty="0">
              <a:solidFill>
                <a:srgbClr val="000000"/>
              </a:solidFill>
              <a:latin typeface="Times New Roman" charset="0"/>
              <a:ea typeface="ＭＳ Ｐゴシック" charset="0"/>
              <a:cs typeface="ＭＳ Ｐゴシック" charset="0"/>
            </a:endParaRPr>
          </a:p>
        </p:txBody>
      </p:sp>
      <p:sp>
        <p:nvSpPr>
          <p:cNvPr id="25" name="Rectangle 19"/>
          <p:cNvSpPr>
            <a:spLocks noChangeArrowheads="1"/>
          </p:cNvSpPr>
          <p:nvPr/>
        </p:nvSpPr>
        <p:spPr bwMode="auto">
          <a:xfrm>
            <a:off x="611188" y="661988"/>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ja-JP" sz="2800" dirty="0" smtClean="0">
                <a:latin typeface="Arial" charset="0"/>
              </a:rPr>
              <a:t>MRN acts as a 3’-5’ nuclease and Exo1 degrades from 5’ to 3’ direction. </a:t>
            </a:r>
            <a:endParaRPr lang="en-US" altLang="ja-JP" sz="2200" dirty="0">
              <a:solidFill>
                <a:schemeClr val="tx2"/>
              </a:solidFill>
              <a:latin typeface="Arial" charset="0"/>
            </a:endParaRPr>
          </a:p>
        </p:txBody>
      </p:sp>
      <p:sp>
        <p:nvSpPr>
          <p:cNvPr id="27" name="Donut 26"/>
          <p:cNvSpPr/>
          <p:nvPr/>
        </p:nvSpPr>
        <p:spPr>
          <a:xfrm>
            <a:off x="4826000" y="3163697"/>
            <a:ext cx="381000" cy="381000"/>
          </a:xfrm>
          <a:prstGeom prst="donu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5332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1828800" y="3533775"/>
            <a:ext cx="12954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9" name="Line 3"/>
          <p:cNvSpPr>
            <a:spLocks noChangeShapeType="1"/>
          </p:cNvSpPr>
          <p:nvPr/>
        </p:nvSpPr>
        <p:spPr bwMode="auto">
          <a:xfrm>
            <a:off x="4533900" y="3571875"/>
            <a:ext cx="14351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Line 4"/>
          <p:cNvSpPr>
            <a:spLocks noChangeShapeType="1"/>
          </p:cNvSpPr>
          <p:nvPr/>
        </p:nvSpPr>
        <p:spPr bwMode="auto">
          <a:xfrm>
            <a:off x="1828800" y="3457575"/>
            <a:ext cx="22352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5"/>
          <p:cNvSpPr>
            <a:spLocks noChangeShapeType="1"/>
          </p:cNvSpPr>
          <p:nvPr/>
        </p:nvSpPr>
        <p:spPr bwMode="auto">
          <a:xfrm>
            <a:off x="5105400" y="3495675"/>
            <a:ext cx="8636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Text Box 6"/>
          <p:cNvSpPr txBox="1">
            <a:spLocks noChangeArrowheads="1"/>
          </p:cNvSpPr>
          <p:nvPr/>
        </p:nvSpPr>
        <p:spPr bwMode="auto">
          <a:xfrm>
            <a:off x="334963" y="914400"/>
            <a:ext cx="85804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600">
              <a:latin typeface="Times New Roman" charset="0"/>
              <a:ea typeface="ＭＳ Ｐゴシック" charset="0"/>
              <a:cs typeface="ＭＳ Ｐゴシック" charset="0"/>
            </a:endParaRPr>
          </a:p>
        </p:txBody>
      </p:sp>
      <p:sp>
        <p:nvSpPr>
          <p:cNvPr id="50183" name="Oval 7"/>
          <p:cNvSpPr>
            <a:spLocks noChangeArrowheads="1"/>
          </p:cNvSpPr>
          <p:nvPr/>
        </p:nvSpPr>
        <p:spPr bwMode="auto">
          <a:xfrm>
            <a:off x="3635375" y="3500438"/>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4" name="Oval 8"/>
          <p:cNvSpPr>
            <a:spLocks noChangeArrowheads="1"/>
          </p:cNvSpPr>
          <p:nvPr/>
        </p:nvSpPr>
        <p:spPr bwMode="auto">
          <a:xfrm>
            <a:off x="3851275" y="3500438"/>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5" name="Oval 9"/>
          <p:cNvSpPr>
            <a:spLocks noChangeArrowheads="1"/>
          </p:cNvSpPr>
          <p:nvPr/>
        </p:nvSpPr>
        <p:spPr bwMode="auto">
          <a:xfrm>
            <a:off x="2484438" y="2492375"/>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6" name="Oval 10"/>
          <p:cNvSpPr>
            <a:spLocks noChangeArrowheads="1"/>
          </p:cNvSpPr>
          <p:nvPr/>
        </p:nvSpPr>
        <p:spPr bwMode="auto">
          <a:xfrm>
            <a:off x="2719388" y="4176713"/>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7" name="Oval 11"/>
          <p:cNvSpPr>
            <a:spLocks noChangeArrowheads="1"/>
          </p:cNvSpPr>
          <p:nvPr/>
        </p:nvSpPr>
        <p:spPr bwMode="auto">
          <a:xfrm>
            <a:off x="4860925" y="3141663"/>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8" name="Oval 12"/>
          <p:cNvSpPr>
            <a:spLocks noChangeArrowheads="1"/>
          </p:cNvSpPr>
          <p:nvPr/>
        </p:nvSpPr>
        <p:spPr bwMode="auto">
          <a:xfrm>
            <a:off x="4572000" y="3140075"/>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9" name="Text Box 13"/>
          <p:cNvSpPr txBox="1">
            <a:spLocks noChangeArrowheads="1"/>
          </p:cNvSpPr>
          <p:nvPr/>
        </p:nvSpPr>
        <p:spPr bwMode="auto">
          <a:xfrm>
            <a:off x="2051050" y="4556125"/>
            <a:ext cx="3900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a:latin typeface="Times New Roman" charset="0"/>
                <a:ea typeface="ＭＳ Ｐゴシック" charset="0"/>
                <a:cs typeface="ＭＳ Ｐゴシック" charset="0"/>
              </a:rPr>
              <a:t>Replication protein A (RPA)</a:t>
            </a:r>
          </a:p>
        </p:txBody>
      </p:sp>
      <p:sp>
        <p:nvSpPr>
          <p:cNvPr id="50190" name="Arc 14"/>
          <p:cNvSpPr>
            <a:spLocks/>
          </p:cNvSpPr>
          <p:nvPr/>
        </p:nvSpPr>
        <p:spPr bwMode="auto">
          <a:xfrm rot="-4912243" flipH="1" flipV="1">
            <a:off x="2822575" y="3695700"/>
            <a:ext cx="488950" cy="41910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Rectangle 15"/>
          <p:cNvSpPr>
            <a:spLocks noGrp="1" noChangeArrowheads="1"/>
          </p:cNvSpPr>
          <p:nvPr>
            <p:ph type="title" idx="4294967295"/>
          </p:nvPr>
        </p:nvSpPr>
        <p:spPr>
          <a:xfrm>
            <a:off x="827088" y="908050"/>
            <a:ext cx="7772400" cy="1143000"/>
          </a:xfrm>
        </p:spPr>
        <p:txBody>
          <a:bodyPr/>
          <a:lstStyle/>
          <a:p>
            <a:pPr algn="l"/>
            <a:r>
              <a:rPr lang="en-US" altLang="ja-JP" sz="2800" b="1">
                <a:solidFill>
                  <a:schemeClr val="tx1"/>
                </a:solidFill>
                <a:latin typeface="Helvetica-Narrow" charset="0"/>
                <a:ea typeface="ＭＳ Ｐゴシック" charset="0"/>
                <a:cs typeface="ＭＳ Ｐゴシック" charset="0"/>
              </a:rPr>
              <a:t>Single stranded DNA is covered with RPA.</a:t>
            </a:r>
            <a:br>
              <a:rPr lang="en-US" altLang="ja-JP" sz="2800" b="1">
                <a:solidFill>
                  <a:schemeClr val="tx1"/>
                </a:solidFill>
                <a:latin typeface="Helvetica-Narrow" charset="0"/>
                <a:ea typeface="ＭＳ Ｐゴシック" charset="0"/>
                <a:cs typeface="ＭＳ Ｐゴシック" charset="0"/>
              </a:rPr>
            </a:br>
            <a:endParaRPr lang="en-US" altLang="ja-JP" sz="2800" b="1">
              <a:latin typeface="Helvetica-Narrow" charset="0"/>
              <a:ea typeface="ＭＳ Ｐゴシック" charset="0"/>
              <a:cs typeface="ＭＳ Ｐゴシック" charset="0"/>
            </a:endParaRPr>
          </a:p>
        </p:txBody>
      </p:sp>
    </p:spTree>
    <p:extLst>
      <p:ext uri="{BB962C8B-B14F-4D97-AF65-F5344CB8AC3E}">
        <p14:creationId xmlns:p14="http://schemas.microsoft.com/office/powerpoint/2010/main" val="2646360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1828800" y="3533775"/>
            <a:ext cx="12954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9" name="Line 3"/>
          <p:cNvSpPr>
            <a:spLocks noChangeShapeType="1"/>
          </p:cNvSpPr>
          <p:nvPr/>
        </p:nvSpPr>
        <p:spPr bwMode="auto">
          <a:xfrm>
            <a:off x="4533900" y="3571875"/>
            <a:ext cx="14351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Line 4"/>
          <p:cNvSpPr>
            <a:spLocks noChangeShapeType="1"/>
          </p:cNvSpPr>
          <p:nvPr/>
        </p:nvSpPr>
        <p:spPr bwMode="auto">
          <a:xfrm>
            <a:off x="1828800" y="3457575"/>
            <a:ext cx="22352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5"/>
          <p:cNvSpPr>
            <a:spLocks noChangeShapeType="1"/>
          </p:cNvSpPr>
          <p:nvPr/>
        </p:nvSpPr>
        <p:spPr bwMode="auto">
          <a:xfrm>
            <a:off x="5105400" y="3495675"/>
            <a:ext cx="8636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Text Box 6"/>
          <p:cNvSpPr txBox="1">
            <a:spLocks noChangeArrowheads="1"/>
          </p:cNvSpPr>
          <p:nvPr/>
        </p:nvSpPr>
        <p:spPr bwMode="auto">
          <a:xfrm>
            <a:off x="334963" y="914400"/>
            <a:ext cx="85804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600">
              <a:latin typeface="Times New Roman" charset="0"/>
              <a:ea typeface="ＭＳ Ｐゴシック" charset="0"/>
              <a:cs typeface="ＭＳ Ｐゴシック" charset="0"/>
            </a:endParaRPr>
          </a:p>
        </p:txBody>
      </p:sp>
      <p:sp>
        <p:nvSpPr>
          <p:cNvPr id="50183" name="Oval 7"/>
          <p:cNvSpPr>
            <a:spLocks noChangeArrowheads="1"/>
          </p:cNvSpPr>
          <p:nvPr/>
        </p:nvSpPr>
        <p:spPr bwMode="auto">
          <a:xfrm>
            <a:off x="3635375" y="3500438"/>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4" name="Oval 8"/>
          <p:cNvSpPr>
            <a:spLocks noChangeArrowheads="1"/>
          </p:cNvSpPr>
          <p:nvPr/>
        </p:nvSpPr>
        <p:spPr bwMode="auto">
          <a:xfrm>
            <a:off x="3851275" y="3500438"/>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5" name="Oval 9"/>
          <p:cNvSpPr>
            <a:spLocks noChangeArrowheads="1"/>
          </p:cNvSpPr>
          <p:nvPr/>
        </p:nvSpPr>
        <p:spPr bwMode="auto">
          <a:xfrm>
            <a:off x="3420069" y="3500438"/>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6" name="Oval 10"/>
          <p:cNvSpPr>
            <a:spLocks noChangeArrowheads="1"/>
          </p:cNvSpPr>
          <p:nvPr/>
        </p:nvSpPr>
        <p:spPr bwMode="auto">
          <a:xfrm flipV="1">
            <a:off x="4136372" y="4407047"/>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50187" name="Oval 11"/>
          <p:cNvSpPr>
            <a:spLocks noChangeArrowheads="1"/>
          </p:cNvSpPr>
          <p:nvPr/>
        </p:nvSpPr>
        <p:spPr bwMode="auto">
          <a:xfrm>
            <a:off x="4860925" y="3141663"/>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8" name="Oval 12"/>
          <p:cNvSpPr>
            <a:spLocks noChangeArrowheads="1"/>
          </p:cNvSpPr>
          <p:nvPr/>
        </p:nvSpPr>
        <p:spPr bwMode="auto">
          <a:xfrm>
            <a:off x="4572000" y="3140075"/>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9" name="Text Box 13"/>
          <p:cNvSpPr txBox="1">
            <a:spLocks noChangeArrowheads="1"/>
          </p:cNvSpPr>
          <p:nvPr/>
        </p:nvSpPr>
        <p:spPr bwMode="auto">
          <a:xfrm>
            <a:off x="3851275" y="4740791"/>
            <a:ext cx="1524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smtClean="0">
                <a:latin typeface="Times New Roman" charset="0"/>
                <a:ea typeface="ＭＳ Ｐゴシック" charset="0"/>
                <a:cs typeface="ＭＳ Ｐゴシック" charset="0"/>
              </a:rPr>
              <a:t>Rad51 (</a:t>
            </a:r>
            <a:r>
              <a:rPr lang="en-US" altLang="ja-JP" dirty="0" err="1" smtClean="0">
                <a:latin typeface="Times New Roman" charset="0"/>
                <a:ea typeface="ＭＳ Ｐゴシック" charset="0"/>
                <a:cs typeface="ＭＳ Ｐゴシック" charset="0"/>
              </a:rPr>
              <a:t>RecA</a:t>
            </a:r>
            <a:r>
              <a:rPr lang="en-US" altLang="ja-JP" dirty="0" smtClean="0">
                <a:latin typeface="Times New Roman" charset="0"/>
                <a:ea typeface="ＭＳ Ｐゴシック" charset="0"/>
                <a:cs typeface="ＭＳ Ｐゴシック" charset="0"/>
              </a:rPr>
              <a:t>)</a:t>
            </a:r>
            <a:endParaRPr lang="en-US" altLang="ja-JP" dirty="0">
              <a:latin typeface="Times New Roman" charset="0"/>
              <a:ea typeface="ＭＳ Ｐゴシック" charset="0"/>
              <a:cs typeface="ＭＳ Ｐゴシック" charset="0"/>
            </a:endParaRPr>
          </a:p>
        </p:txBody>
      </p:sp>
      <p:sp>
        <p:nvSpPr>
          <p:cNvPr id="50190" name="Arc 14"/>
          <p:cNvSpPr>
            <a:spLocks/>
          </p:cNvSpPr>
          <p:nvPr/>
        </p:nvSpPr>
        <p:spPr bwMode="auto">
          <a:xfrm rot="-4912243" flipH="1">
            <a:off x="4110207" y="3775522"/>
            <a:ext cx="488950" cy="37120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Rectangle 15"/>
          <p:cNvSpPr>
            <a:spLocks noGrp="1" noChangeArrowheads="1"/>
          </p:cNvSpPr>
          <p:nvPr>
            <p:ph type="title" idx="4294967295"/>
          </p:nvPr>
        </p:nvSpPr>
        <p:spPr>
          <a:xfrm>
            <a:off x="827088" y="908050"/>
            <a:ext cx="7772400" cy="1143000"/>
          </a:xfrm>
        </p:spPr>
        <p:txBody>
          <a:bodyPr/>
          <a:lstStyle/>
          <a:p>
            <a:pPr algn="l"/>
            <a:r>
              <a:rPr lang="en-US" altLang="ja-JP" sz="2800" b="1">
                <a:solidFill>
                  <a:schemeClr val="tx1"/>
                </a:solidFill>
                <a:latin typeface="Helvetica-Narrow" charset="0"/>
                <a:ea typeface="ＭＳ Ｐゴシック" charset="0"/>
                <a:cs typeface="ＭＳ Ｐゴシック" charset="0"/>
              </a:rPr>
              <a:t>Single stranded DNA is covered with RPA.</a:t>
            </a:r>
            <a:br>
              <a:rPr lang="en-US" altLang="ja-JP" sz="2800" b="1">
                <a:solidFill>
                  <a:schemeClr val="tx1"/>
                </a:solidFill>
                <a:latin typeface="Helvetica-Narrow" charset="0"/>
                <a:ea typeface="ＭＳ Ｐゴシック" charset="0"/>
                <a:cs typeface="ＭＳ Ｐゴシック" charset="0"/>
              </a:rPr>
            </a:br>
            <a:endParaRPr lang="en-US" altLang="ja-JP" sz="2800" b="1">
              <a:latin typeface="Helvetica-Narrow" charset="0"/>
              <a:ea typeface="ＭＳ Ｐゴシック" charset="0"/>
              <a:cs typeface="ＭＳ Ｐゴシック" charset="0"/>
            </a:endParaRPr>
          </a:p>
        </p:txBody>
      </p:sp>
      <p:sp>
        <p:nvSpPr>
          <p:cNvPr id="16" name="Oval 9"/>
          <p:cNvSpPr>
            <a:spLocks noChangeArrowheads="1"/>
          </p:cNvSpPr>
          <p:nvPr/>
        </p:nvSpPr>
        <p:spPr bwMode="auto">
          <a:xfrm>
            <a:off x="3198949" y="3503446"/>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p:nvPr/>
        </p:nvSpPr>
        <p:spPr>
          <a:xfrm>
            <a:off x="4668873" y="3804907"/>
            <a:ext cx="1531357" cy="340706"/>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cs typeface="Arial"/>
              </a:rPr>
              <a:t>BRCA2</a:t>
            </a:r>
            <a:endParaRPr lang="en-US" dirty="0">
              <a:solidFill>
                <a:schemeClr val="tx1"/>
              </a:solidFill>
              <a:latin typeface="Arial"/>
              <a:cs typeface="Arial"/>
            </a:endParaRPr>
          </a:p>
        </p:txBody>
      </p:sp>
    </p:spTree>
    <p:extLst>
      <p:ext uri="{BB962C8B-B14F-4D97-AF65-F5344CB8AC3E}">
        <p14:creationId xmlns:p14="http://schemas.microsoft.com/office/powerpoint/2010/main" val="30325746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1828800" y="3533775"/>
            <a:ext cx="12954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9" name="Line 3"/>
          <p:cNvSpPr>
            <a:spLocks noChangeShapeType="1"/>
          </p:cNvSpPr>
          <p:nvPr/>
        </p:nvSpPr>
        <p:spPr bwMode="auto">
          <a:xfrm>
            <a:off x="4533900" y="3571875"/>
            <a:ext cx="14351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0" name="Line 4"/>
          <p:cNvSpPr>
            <a:spLocks noChangeShapeType="1"/>
          </p:cNvSpPr>
          <p:nvPr/>
        </p:nvSpPr>
        <p:spPr bwMode="auto">
          <a:xfrm>
            <a:off x="1828800" y="3457575"/>
            <a:ext cx="22352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1" name="Line 5"/>
          <p:cNvSpPr>
            <a:spLocks noChangeShapeType="1"/>
          </p:cNvSpPr>
          <p:nvPr/>
        </p:nvSpPr>
        <p:spPr bwMode="auto">
          <a:xfrm>
            <a:off x="5105400" y="3495675"/>
            <a:ext cx="863600" cy="1588"/>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Text Box 6"/>
          <p:cNvSpPr txBox="1">
            <a:spLocks noChangeArrowheads="1"/>
          </p:cNvSpPr>
          <p:nvPr/>
        </p:nvSpPr>
        <p:spPr bwMode="auto">
          <a:xfrm>
            <a:off x="334963" y="914400"/>
            <a:ext cx="85804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600">
              <a:latin typeface="Times New Roman" charset="0"/>
              <a:ea typeface="ＭＳ Ｐゴシック" charset="0"/>
              <a:cs typeface="ＭＳ Ｐゴシック" charset="0"/>
            </a:endParaRPr>
          </a:p>
        </p:txBody>
      </p:sp>
      <p:sp>
        <p:nvSpPr>
          <p:cNvPr id="50183" name="Oval 7"/>
          <p:cNvSpPr>
            <a:spLocks noChangeArrowheads="1"/>
          </p:cNvSpPr>
          <p:nvPr/>
        </p:nvSpPr>
        <p:spPr bwMode="auto">
          <a:xfrm>
            <a:off x="3635375" y="3500438"/>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4" name="Oval 8"/>
          <p:cNvSpPr>
            <a:spLocks noChangeArrowheads="1"/>
          </p:cNvSpPr>
          <p:nvPr/>
        </p:nvSpPr>
        <p:spPr bwMode="auto">
          <a:xfrm>
            <a:off x="3851275" y="2492042"/>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5" name="Oval 9"/>
          <p:cNvSpPr>
            <a:spLocks noChangeArrowheads="1"/>
          </p:cNvSpPr>
          <p:nvPr/>
        </p:nvSpPr>
        <p:spPr bwMode="auto">
          <a:xfrm>
            <a:off x="3420069" y="3500438"/>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6" name="Oval 10"/>
          <p:cNvSpPr>
            <a:spLocks noChangeArrowheads="1"/>
          </p:cNvSpPr>
          <p:nvPr/>
        </p:nvSpPr>
        <p:spPr bwMode="auto">
          <a:xfrm flipV="1">
            <a:off x="3912260" y="3548043"/>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50187" name="Oval 11"/>
          <p:cNvSpPr>
            <a:spLocks noChangeArrowheads="1"/>
          </p:cNvSpPr>
          <p:nvPr/>
        </p:nvSpPr>
        <p:spPr bwMode="auto">
          <a:xfrm>
            <a:off x="4860925" y="3141663"/>
            <a:ext cx="215900" cy="360362"/>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8" name="Oval 12"/>
          <p:cNvSpPr>
            <a:spLocks noChangeArrowheads="1"/>
          </p:cNvSpPr>
          <p:nvPr/>
        </p:nvSpPr>
        <p:spPr bwMode="auto">
          <a:xfrm>
            <a:off x="4572000" y="3140075"/>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9" name="Text Box 13"/>
          <p:cNvSpPr txBox="1">
            <a:spLocks noChangeArrowheads="1"/>
          </p:cNvSpPr>
          <p:nvPr/>
        </p:nvSpPr>
        <p:spPr bwMode="auto">
          <a:xfrm>
            <a:off x="3851275" y="4740791"/>
            <a:ext cx="1524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dirty="0" smtClean="0">
                <a:latin typeface="Times New Roman" charset="0"/>
                <a:ea typeface="ＭＳ Ｐゴシック" charset="0"/>
                <a:cs typeface="ＭＳ Ｐゴシック" charset="0"/>
              </a:rPr>
              <a:t>Rad51 (</a:t>
            </a:r>
            <a:r>
              <a:rPr lang="en-US" altLang="ja-JP" dirty="0" err="1" smtClean="0">
                <a:latin typeface="Times New Roman" charset="0"/>
                <a:ea typeface="ＭＳ Ｐゴシック" charset="0"/>
                <a:cs typeface="ＭＳ Ｐゴシック" charset="0"/>
              </a:rPr>
              <a:t>RecA</a:t>
            </a:r>
            <a:r>
              <a:rPr lang="en-US" altLang="ja-JP" dirty="0" smtClean="0">
                <a:latin typeface="Times New Roman" charset="0"/>
                <a:ea typeface="ＭＳ Ｐゴシック" charset="0"/>
                <a:cs typeface="ＭＳ Ｐゴシック" charset="0"/>
              </a:rPr>
              <a:t>)</a:t>
            </a:r>
            <a:endParaRPr lang="en-US" altLang="ja-JP" dirty="0">
              <a:latin typeface="Times New Roman" charset="0"/>
              <a:ea typeface="ＭＳ Ｐゴシック" charset="0"/>
              <a:cs typeface="ＭＳ Ｐゴシック" charset="0"/>
            </a:endParaRPr>
          </a:p>
        </p:txBody>
      </p:sp>
      <p:sp>
        <p:nvSpPr>
          <p:cNvPr id="50190" name="Arc 14"/>
          <p:cNvSpPr>
            <a:spLocks/>
          </p:cNvSpPr>
          <p:nvPr/>
        </p:nvSpPr>
        <p:spPr bwMode="auto">
          <a:xfrm rot="-4912243" flipH="1">
            <a:off x="4110207" y="3775522"/>
            <a:ext cx="488950" cy="371209"/>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1" name="Rectangle 15"/>
          <p:cNvSpPr>
            <a:spLocks noGrp="1" noChangeArrowheads="1"/>
          </p:cNvSpPr>
          <p:nvPr>
            <p:ph type="title" idx="4294967295"/>
          </p:nvPr>
        </p:nvSpPr>
        <p:spPr>
          <a:xfrm>
            <a:off x="827088" y="908050"/>
            <a:ext cx="7772400" cy="1143000"/>
          </a:xfrm>
        </p:spPr>
        <p:txBody>
          <a:bodyPr/>
          <a:lstStyle/>
          <a:p>
            <a:pPr algn="l"/>
            <a:r>
              <a:rPr lang="en-US" altLang="ja-JP" sz="2800" b="1">
                <a:solidFill>
                  <a:schemeClr val="tx1"/>
                </a:solidFill>
                <a:latin typeface="Helvetica-Narrow" charset="0"/>
                <a:ea typeface="ＭＳ Ｐゴシック" charset="0"/>
                <a:cs typeface="ＭＳ Ｐゴシック" charset="0"/>
              </a:rPr>
              <a:t>Single stranded DNA is covered with RPA.</a:t>
            </a:r>
            <a:br>
              <a:rPr lang="en-US" altLang="ja-JP" sz="2800" b="1">
                <a:solidFill>
                  <a:schemeClr val="tx1"/>
                </a:solidFill>
                <a:latin typeface="Helvetica-Narrow" charset="0"/>
                <a:ea typeface="ＭＳ Ｐゴシック" charset="0"/>
                <a:cs typeface="ＭＳ Ｐゴシック" charset="0"/>
              </a:rPr>
            </a:br>
            <a:endParaRPr lang="en-US" altLang="ja-JP" sz="2800" b="1">
              <a:latin typeface="Helvetica-Narrow" charset="0"/>
              <a:ea typeface="ＭＳ Ｐゴシック" charset="0"/>
              <a:cs typeface="ＭＳ Ｐゴシック" charset="0"/>
            </a:endParaRPr>
          </a:p>
        </p:txBody>
      </p:sp>
      <p:sp>
        <p:nvSpPr>
          <p:cNvPr id="16" name="Oval 9"/>
          <p:cNvSpPr>
            <a:spLocks noChangeArrowheads="1"/>
          </p:cNvSpPr>
          <p:nvPr/>
        </p:nvSpPr>
        <p:spPr bwMode="auto">
          <a:xfrm>
            <a:off x="3198949" y="3503446"/>
            <a:ext cx="215900" cy="360363"/>
          </a:xfrm>
          <a:prstGeom prst="ellipse">
            <a:avLst/>
          </a:prstGeom>
          <a:solidFill>
            <a:srgbClr val="800080"/>
          </a:solidFill>
          <a:ln w="9525">
            <a:solidFill>
              <a:srgbClr val="CC49A7"/>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Oval 16"/>
          <p:cNvSpPr/>
          <p:nvPr/>
        </p:nvSpPr>
        <p:spPr>
          <a:xfrm>
            <a:off x="4668873" y="3804907"/>
            <a:ext cx="1531357" cy="340706"/>
          </a:xfrm>
          <a:prstGeom prst="ellipse">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Arial"/>
                <a:cs typeface="Arial"/>
              </a:rPr>
              <a:t>BRCA2</a:t>
            </a:r>
            <a:endParaRPr lang="en-US" dirty="0">
              <a:solidFill>
                <a:schemeClr val="tx1"/>
              </a:solidFill>
              <a:latin typeface="Arial"/>
              <a:cs typeface="Arial"/>
            </a:endParaRPr>
          </a:p>
        </p:txBody>
      </p:sp>
    </p:spTree>
    <p:extLst>
      <p:ext uri="{BB962C8B-B14F-4D97-AF65-F5344CB8AC3E}">
        <p14:creationId xmlns:p14="http://schemas.microsoft.com/office/powerpoint/2010/main" val="42654306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21704" b="-21704"/>
          <a:stretch>
            <a:fillRect/>
          </a:stretch>
        </p:blipFill>
        <p:spPr>
          <a:xfrm>
            <a:off x="2081617" y="2600065"/>
            <a:ext cx="5416829" cy="2979047"/>
          </a:xfrm>
        </p:spPr>
      </p:pic>
      <p:sp>
        <p:nvSpPr>
          <p:cNvPr id="6" name="Oval 10"/>
          <p:cNvSpPr>
            <a:spLocks noChangeArrowheads="1"/>
          </p:cNvSpPr>
          <p:nvPr/>
        </p:nvSpPr>
        <p:spPr bwMode="auto">
          <a:xfrm flipV="1">
            <a:off x="5035812" y="4111271"/>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7" name="Oval 10"/>
          <p:cNvSpPr>
            <a:spLocks noChangeArrowheads="1"/>
          </p:cNvSpPr>
          <p:nvPr/>
        </p:nvSpPr>
        <p:spPr bwMode="auto">
          <a:xfrm flipV="1">
            <a:off x="5150860" y="3946213"/>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8" name="Oval 10"/>
          <p:cNvSpPr>
            <a:spLocks noChangeArrowheads="1"/>
          </p:cNvSpPr>
          <p:nvPr/>
        </p:nvSpPr>
        <p:spPr bwMode="auto">
          <a:xfrm flipV="1">
            <a:off x="5228556" y="3781155"/>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9" name="Oval 10"/>
          <p:cNvSpPr>
            <a:spLocks noChangeArrowheads="1"/>
          </p:cNvSpPr>
          <p:nvPr/>
        </p:nvSpPr>
        <p:spPr bwMode="auto">
          <a:xfrm flipV="1">
            <a:off x="5287576" y="3616097"/>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10" name="Oval 10"/>
          <p:cNvSpPr>
            <a:spLocks noChangeArrowheads="1"/>
          </p:cNvSpPr>
          <p:nvPr/>
        </p:nvSpPr>
        <p:spPr bwMode="auto">
          <a:xfrm flipV="1">
            <a:off x="5365272" y="3451039"/>
            <a:ext cx="215900" cy="194796"/>
          </a:xfrm>
          <a:prstGeom prst="ellipse">
            <a:avLst/>
          </a:prstGeom>
          <a:solidFill>
            <a:srgbClr val="FF0000"/>
          </a:solidFill>
          <a:ln w="9525">
            <a:solidFill>
              <a:srgbClr val="FF6600"/>
            </a:solidFill>
            <a:round/>
            <a:headEnd/>
            <a:tailEnd/>
          </a:ln>
          <a:effectLst/>
          <a:extLst/>
        </p:spPr>
        <p:txBody>
          <a:bodyPr wrap="none" anchor="ctr"/>
          <a:lstStyle/>
          <a:p>
            <a:endParaRPr lang="en-US"/>
          </a:p>
        </p:txBody>
      </p:sp>
      <p:sp>
        <p:nvSpPr>
          <p:cNvPr id="11" name="Rectangle 10"/>
          <p:cNvSpPr/>
          <p:nvPr/>
        </p:nvSpPr>
        <p:spPr>
          <a:xfrm>
            <a:off x="1983168" y="3132290"/>
            <a:ext cx="359256" cy="369332"/>
          </a:xfrm>
          <a:prstGeom prst="rect">
            <a:avLst/>
          </a:prstGeom>
        </p:spPr>
        <p:txBody>
          <a:bodyPr wrap="none">
            <a:spAutoFit/>
          </a:bodyPr>
          <a:lstStyle/>
          <a:p>
            <a:r>
              <a:rPr lang="en-US" dirty="0"/>
              <a:t>5’</a:t>
            </a:r>
          </a:p>
        </p:txBody>
      </p:sp>
      <p:sp>
        <p:nvSpPr>
          <p:cNvPr id="12" name="Rectangle 11"/>
          <p:cNvSpPr/>
          <p:nvPr/>
        </p:nvSpPr>
        <p:spPr>
          <a:xfrm>
            <a:off x="1967484" y="4498500"/>
            <a:ext cx="359256" cy="369332"/>
          </a:xfrm>
          <a:prstGeom prst="rect">
            <a:avLst/>
          </a:prstGeom>
        </p:spPr>
        <p:txBody>
          <a:bodyPr wrap="none">
            <a:spAutoFit/>
          </a:bodyPr>
          <a:lstStyle/>
          <a:p>
            <a:r>
              <a:rPr lang="en-US" dirty="0"/>
              <a:t>5’</a:t>
            </a:r>
          </a:p>
        </p:txBody>
      </p:sp>
      <p:sp>
        <p:nvSpPr>
          <p:cNvPr id="13" name="Rectangle 12"/>
          <p:cNvSpPr/>
          <p:nvPr/>
        </p:nvSpPr>
        <p:spPr>
          <a:xfrm>
            <a:off x="1986160" y="3508778"/>
            <a:ext cx="359256" cy="369332"/>
          </a:xfrm>
          <a:prstGeom prst="rect">
            <a:avLst/>
          </a:prstGeom>
        </p:spPr>
        <p:txBody>
          <a:bodyPr wrap="none">
            <a:spAutoFit/>
          </a:bodyPr>
          <a:lstStyle/>
          <a:p>
            <a:r>
              <a:rPr lang="en-US" dirty="0" smtClean="0"/>
              <a:t>3’</a:t>
            </a:r>
            <a:endParaRPr lang="en-US" dirty="0"/>
          </a:p>
        </p:txBody>
      </p:sp>
    </p:spTree>
    <p:extLst>
      <p:ext uri="{BB962C8B-B14F-4D97-AF65-F5344CB8AC3E}">
        <p14:creationId xmlns:p14="http://schemas.microsoft.com/office/powerpoint/2010/main" val="87682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5469" r="-105469"/>
          <a:stretch>
            <a:fillRect/>
          </a:stretch>
        </p:blipFill>
        <p:spPr/>
      </p:pic>
    </p:spTree>
    <p:extLst>
      <p:ext uri="{BB962C8B-B14F-4D97-AF65-F5344CB8AC3E}">
        <p14:creationId xmlns:p14="http://schemas.microsoft.com/office/powerpoint/2010/main" val="258005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3209" b="-23209"/>
          <a:stretch>
            <a:fillRect/>
          </a:stretch>
        </p:blipFill>
        <p:spPr>
          <a:xfrm>
            <a:off x="2250051" y="1002630"/>
            <a:ext cx="4958700" cy="2727094"/>
          </a:xfrm>
        </p:spPr>
      </p:pic>
      <p:sp>
        <p:nvSpPr>
          <p:cNvPr id="5" name="Oval 4"/>
          <p:cNvSpPr/>
          <p:nvPr/>
        </p:nvSpPr>
        <p:spPr>
          <a:xfrm>
            <a:off x="3660396" y="2483627"/>
            <a:ext cx="373510" cy="298783"/>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39845" y="3099865"/>
            <a:ext cx="4190169" cy="400110"/>
          </a:xfrm>
          <a:prstGeom prst="rect">
            <a:avLst/>
          </a:prstGeom>
          <a:noFill/>
        </p:spPr>
        <p:txBody>
          <a:bodyPr wrap="none" rtlCol="0">
            <a:spAutoFit/>
          </a:bodyPr>
          <a:lstStyle/>
          <a:p>
            <a:r>
              <a:rPr lang="en-US" sz="2000" dirty="0" smtClean="0">
                <a:latin typeface="Arial"/>
                <a:cs typeface="Arial"/>
              </a:rPr>
              <a:t>DNA synthesis by DNA polymerase</a:t>
            </a:r>
            <a:endParaRPr lang="en-US" sz="2000" dirty="0">
              <a:latin typeface="Arial"/>
              <a:cs typeface="Arial"/>
            </a:endParaRPr>
          </a:p>
        </p:txBody>
      </p:sp>
      <p:pic>
        <p:nvPicPr>
          <p:cNvPr id="7" name="Content Placeholder 3"/>
          <p:cNvPicPr>
            <a:picLocks noChangeAspect="1"/>
          </p:cNvPicPr>
          <p:nvPr/>
        </p:nvPicPr>
        <p:blipFill>
          <a:blip r:embed="rId3"/>
          <a:srcRect t="-38260" b="-38260"/>
          <a:stretch>
            <a:fillRect/>
          </a:stretch>
        </p:blipFill>
        <p:spPr>
          <a:xfrm>
            <a:off x="2250051" y="7071659"/>
            <a:ext cx="4840559" cy="2662121"/>
          </a:xfrm>
          <a:prstGeom prst="rect">
            <a:avLst/>
          </a:prstGeom>
        </p:spPr>
      </p:pic>
      <p:pic>
        <p:nvPicPr>
          <p:cNvPr id="8" name="Picture 7"/>
          <p:cNvPicPr>
            <a:picLocks noChangeAspect="1"/>
          </p:cNvPicPr>
          <p:nvPr/>
        </p:nvPicPr>
        <p:blipFill>
          <a:blip r:embed="rId4"/>
          <a:stretch>
            <a:fillRect/>
          </a:stretch>
        </p:blipFill>
        <p:spPr>
          <a:xfrm>
            <a:off x="2274941" y="4238984"/>
            <a:ext cx="4722289" cy="1788746"/>
          </a:xfrm>
          <a:prstGeom prst="rect">
            <a:avLst/>
          </a:prstGeom>
        </p:spPr>
      </p:pic>
      <p:sp>
        <p:nvSpPr>
          <p:cNvPr id="9" name="Left Arrow 8"/>
          <p:cNvSpPr/>
          <p:nvPr/>
        </p:nvSpPr>
        <p:spPr>
          <a:xfrm>
            <a:off x="2483837" y="5023286"/>
            <a:ext cx="578941" cy="2427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42837" y="5941321"/>
            <a:ext cx="2123423" cy="400110"/>
          </a:xfrm>
          <a:prstGeom prst="rect">
            <a:avLst/>
          </a:prstGeom>
          <a:noFill/>
        </p:spPr>
        <p:txBody>
          <a:bodyPr wrap="none" rtlCol="0">
            <a:spAutoFit/>
          </a:bodyPr>
          <a:lstStyle/>
          <a:p>
            <a:r>
              <a:rPr lang="en-US" sz="2000" dirty="0" smtClean="0">
                <a:latin typeface="Arial"/>
                <a:cs typeface="Arial"/>
              </a:rPr>
              <a:t>Branch migration</a:t>
            </a:r>
            <a:endParaRPr lang="en-US" sz="2000" dirty="0">
              <a:latin typeface="Arial"/>
              <a:cs typeface="Arial"/>
            </a:endParaRPr>
          </a:p>
        </p:txBody>
      </p:sp>
      <p:sp>
        <p:nvSpPr>
          <p:cNvPr id="11" name="Rectangle 10"/>
          <p:cNvSpPr/>
          <p:nvPr/>
        </p:nvSpPr>
        <p:spPr>
          <a:xfrm>
            <a:off x="1983168" y="1488978"/>
            <a:ext cx="359256" cy="369332"/>
          </a:xfrm>
          <a:prstGeom prst="rect">
            <a:avLst/>
          </a:prstGeom>
        </p:spPr>
        <p:txBody>
          <a:bodyPr wrap="none">
            <a:spAutoFit/>
          </a:bodyPr>
          <a:lstStyle/>
          <a:p>
            <a:r>
              <a:rPr lang="en-US" dirty="0"/>
              <a:t>5’</a:t>
            </a:r>
          </a:p>
        </p:txBody>
      </p:sp>
      <p:sp>
        <p:nvSpPr>
          <p:cNvPr id="12" name="Rectangle 11"/>
          <p:cNvSpPr/>
          <p:nvPr/>
        </p:nvSpPr>
        <p:spPr>
          <a:xfrm>
            <a:off x="1967484" y="2649774"/>
            <a:ext cx="359256" cy="369332"/>
          </a:xfrm>
          <a:prstGeom prst="rect">
            <a:avLst/>
          </a:prstGeom>
        </p:spPr>
        <p:txBody>
          <a:bodyPr wrap="none">
            <a:spAutoFit/>
          </a:bodyPr>
          <a:lstStyle/>
          <a:p>
            <a:r>
              <a:rPr lang="en-US" dirty="0"/>
              <a:t>5’</a:t>
            </a:r>
          </a:p>
        </p:txBody>
      </p:sp>
      <p:sp>
        <p:nvSpPr>
          <p:cNvPr id="13" name="Rectangle 12"/>
          <p:cNvSpPr/>
          <p:nvPr/>
        </p:nvSpPr>
        <p:spPr>
          <a:xfrm>
            <a:off x="1986160" y="1865466"/>
            <a:ext cx="359256" cy="369332"/>
          </a:xfrm>
          <a:prstGeom prst="rect">
            <a:avLst/>
          </a:prstGeom>
        </p:spPr>
        <p:txBody>
          <a:bodyPr wrap="none">
            <a:spAutoFit/>
          </a:bodyPr>
          <a:lstStyle/>
          <a:p>
            <a:r>
              <a:rPr lang="en-US" dirty="0" smtClean="0"/>
              <a:t>3’</a:t>
            </a:r>
            <a:endParaRPr lang="en-US" dirty="0"/>
          </a:p>
        </p:txBody>
      </p:sp>
      <p:sp>
        <p:nvSpPr>
          <p:cNvPr id="14" name="TextBox 13"/>
          <p:cNvSpPr txBox="1"/>
          <p:nvPr/>
        </p:nvSpPr>
        <p:spPr>
          <a:xfrm>
            <a:off x="2692245" y="3252265"/>
            <a:ext cx="4190169" cy="400110"/>
          </a:xfrm>
          <a:prstGeom prst="rect">
            <a:avLst/>
          </a:prstGeom>
          <a:noFill/>
        </p:spPr>
        <p:txBody>
          <a:bodyPr wrap="none" rtlCol="0">
            <a:spAutoFit/>
          </a:bodyPr>
          <a:lstStyle/>
          <a:p>
            <a:r>
              <a:rPr lang="en-US" sz="2000" dirty="0" smtClean="0">
                <a:latin typeface="Arial"/>
                <a:cs typeface="Arial"/>
              </a:rPr>
              <a:t>DNA synthesis by DNA polymerase</a:t>
            </a:r>
            <a:endParaRPr lang="en-US" sz="2000" dirty="0">
              <a:latin typeface="Arial"/>
              <a:cs typeface="Arial"/>
            </a:endParaRPr>
          </a:p>
        </p:txBody>
      </p:sp>
    </p:spTree>
    <p:extLst>
      <p:ext uri="{BB962C8B-B14F-4D97-AF65-F5344CB8AC3E}">
        <p14:creationId xmlns:p14="http://schemas.microsoft.com/office/powerpoint/2010/main" val="303617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24534" b="-24534"/>
          <a:stretch>
            <a:fillRect/>
          </a:stretch>
        </p:blipFill>
        <p:spPr>
          <a:xfrm>
            <a:off x="1774174" y="477624"/>
            <a:ext cx="5229145" cy="2875828"/>
          </a:xfrm>
        </p:spPr>
      </p:pic>
      <p:sp>
        <p:nvSpPr>
          <p:cNvPr id="5" name="Rectangle 4"/>
          <p:cNvSpPr/>
          <p:nvPr/>
        </p:nvSpPr>
        <p:spPr>
          <a:xfrm>
            <a:off x="5693816" y="1710992"/>
            <a:ext cx="2648081" cy="1477328"/>
          </a:xfrm>
          <a:prstGeom prst="rect">
            <a:avLst/>
          </a:prstGeom>
        </p:spPr>
        <p:txBody>
          <a:bodyPr wrap="none">
            <a:spAutoFit/>
          </a:bodyPr>
          <a:lstStyle/>
          <a:p>
            <a:r>
              <a:rPr lang="en-US" b="1" dirty="0" err="1" smtClean="0">
                <a:latin typeface="Arial"/>
                <a:cs typeface="Arial"/>
              </a:rPr>
              <a:t>Resolvase</a:t>
            </a:r>
            <a:r>
              <a:rPr lang="en-US" b="1" dirty="0" smtClean="0">
                <a:latin typeface="Arial"/>
                <a:cs typeface="Arial"/>
              </a:rPr>
              <a:t>   </a:t>
            </a: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r>
              <a:rPr lang="en-US" b="1" dirty="0" smtClean="0">
                <a:latin typeface="Arial"/>
                <a:cs typeface="Arial"/>
              </a:rPr>
              <a:t>Mus81-Eme1 nuclease</a:t>
            </a:r>
            <a:endParaRPr lang="en-US" b="1" dirty="0">
              <a:latin typeface="Arial"/>
              <a:cs typeface="Arial"/>
            </a:endParaRPr>
          </a:p>
        </p:txBody>
      </p:sp>
      <p:pic>
        <p:nvPicPr>
          <p:cNvPr id="7" name="Picture 6"/>
          <p:cNvPicPr>
            <a:picLocks noChangeAspect="1"/>
          </p:cNvPicPr>
          <p:nvPr/>
        </p:nvPicPr>
        <p:blipFill>
          <a:blip r:embed="rId3"/>
          <a:stretch>
            <a:fillRect/>
          </a:stretch>
        </p:blipFill>
        <p:spPr>
          <a:xfrm>
            <a:off x="1774174" y="3780182"/>
            <a:ext cx="5023714" cy="1590422"/>
          </a:xfrm>
          <a:prstGeom prst="rect">
            <a:avLst/>
          </a:prstGeom>
        </p:spPr>
      </p:pic>
      <p:sp>
        <p:nvSpPr>
          <p:cNvPr id="8" name="Rectangle 7"/>
          <p:cNvSpPr/>
          <p:nvPr/>
        </p:nvSpPr>
        <p:spPr>
          <a:xfrm>
            <a:off x="1497592" y="3729858"/>
            <a:ext cx="359256" cy="369332"/>
          </a:xfrm>
          <a:prstGeom prst="rect">
            <a:avLst/>
          </a:prstGeom>
        </p:spPr>
        <p:txBody>
          <a:bodyPr wrap="none">
            <a:spAutoFit/>
          </a:bodyPr>
          <a:lstStyle/>
          <a:p>
            <a:r>
              <a:rPr lang="en-US" dirty="0"/>
              <a:t>5’</a:t>
            </a:r>
          </a:p>
        </p:txBody>
      </p:sp>
      <p:sp>
        <p:nvSpPr>
          <p:cNvPr id="9" name="Rectangle 8"/>
          <p:cNvSpPr/>
          <p:nvPr/>
        </p:nvSpPr>
        <p:spPr>
          <a:xfrm>
            <a:off x="1481908" y="5021372"/>
            <a:ext cx="359256" cy="369332"/>
          </a:xfrm>
          <a:prstGeom prst="rect">
            <a:avLst/>
          </a:prstGeom>
        </p:spPr>
        <p:txBody>
          <a:bodyPr wrap="none">
            <a:spAutoFit/>
          </a:bodyPr>
          <a:lstStyle/>
          <a:p>
            <a:r>
              <a:rPr lang="en-US" dirty="0"/>
              <a:t>5’</a:t>
            </a:r>
          </a:p>
        </p:txBody>
      </p:sp>
      <p:sp>
        <p:nvSpPr>
          <p:cNvPr id="10" name="Rectangle 9"/>
          <p:cNvSpPr/>
          <p:nvPr/>
        </p:nvSpPr>
        <p:spPr>
          <a:xfrm>
            <a:off x="1500584" y="4106346"/>
            <a:ext cx="359256" cy="369332"/>
          </a:xfrm>
          <a:prstGeom prst="rect">
            <a:avLst/>
          </a:prstGeom>
        </p:spPr>
        <p:txBody>
          <a:bodyPr wrap="none">
            <a:spAutoFit/>
          </a:bodyPr>
          <a:lstStyle/>
          <a:p>
            <a:r>
              <a:rPr lang="en-US" dirty="0" smtClean="0"/>
              <a:t>3’</a:t>
            </a:r>
            <a:endParaRPr lang="en-US" dirty="0"/>
          </a:p>
        </p:txBody>
      </p:sp>
      <p:cxnSp>
        <p:nvCxnSpPr>
          <p:cNvPr id="12" name="Straight Arrow Connector 11"/>
          <p:cNvCxnSpPr/>
          <p:nvPr/>
        </p:nvCxnSpPr>
        <p:spPr>
          <a:xfrm flipH="1">
            <a:off x="4743533" y="4364774"/>
            <a:ext cx="410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2692165" y="4349108"/>
            <a:ext cx="410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713833" y="4762944"/>
            <a:ext cx="410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771185" y="4765952"/>
            <a:ext cx="410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146700" y="5448800"/>
            <a:ext cx="1805227" cy="369332"/>
          </a:xfrm>
          <a:prstGeom prst="rect">
            <a:avLst/>
          </a:prstGeom>
        </p:spPr>
        <p:txBody>
          <a:bodyPr wrap="none">
            <a:spAutoFit/>
          </a:bodyPr>
          <a:lstStyle/>
          <a:p>
            <a:r>
              <a:rPr lang="en-US" b="1" dirty="0" smtClean="0">
                <a:latin typeface="Arial"/>
                <a:cs typeface="Arial"/>
              </a:rPr>
              <a:t>DNA synthesis</a:t>
            </a:r>
            <a:endParaRPr lang="en-US" b="1" dirty="0">
              <a:latin typeface="Arial"/>
              <a:cs typeface="Arial"/>
            </a:endParaRPr>
          </a:p>
        </p:txBody>
      </p:sp>
    </p:spTree>
    <p:extLst>
      <p:ext uri="{BB962C8B-B14F-4D97-AF65-F5344CB8AC3E}">
        <p14:creationId xmlns:p14="http://schemas.microsoft.com/office/powerpoint/2010/main" val="300649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1828800" y="3457575"/>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038" name="Group 6"/>
          <p:cNvGrpSpPr>
            <a:grpSpLocks/>
          </p:cNvGrpSpPr>
          <p:nvPr/>
        </p:nvGrpSpPr>
        <p:grpSpPr bwMode="auto">
          <a:xfrm flipH="1">
            <a:off x="2682875" y="3695700"/>
            <a:ext cx="739775" cy="128588"/>
            <a:chOff x="3374" y="1577"/>
            <a:chExt cx="432" cy="40"/>
          </a:xfrm>
        </p:grpSpPr>
        <p:sp>
          <p:nvSpPr>
            <p:cNvPr id="44039" name="Freeform 7"/>
            <p:cNvSpPr>
              <a:spLocks/>
            </p:cNvSpPr>
            <p:nvPr/>
          </p:nvSpPr>
          <p:spPr bwMode="auto">
            <a:xfrm>
              <a:off x="3662" y="1577"/>
              <a:ext cx="144" cy="40"/>
            </a:xfrm>
            <a:custGeom>
              <a:avLst/>
              <a:gdLst>
                <a:gd name="T0" fmla="*/ 144 w 144"/>
                <a:gd name="T1" fmla="*/ 16 h 40"/>
                <a:gd name="T2" fmla="*/ 0 w 144"/>
                <a:gd name="T3" fmla="*/ 0 h 40"/>
                <a:gd name="T4" fmla="*/ 0 w 144"/>
                <a:gd name="T5" fmla="*/ 16 h 40"/>
                <a:gd name="T6" fmla="*/ 0 w 144"/>
                <a:gd name="T7" fmla="*/ 40 h 40"/>
                <a:gd name="T8" fmla="*/ 144 w 144"/>
                <a:gd name="T9" fmla="*/ 16 h 40"/>
              </a:gdLst>
              <a:ahLst/>
              <a:cxnLst>
                <a:cxn ang="0">
                  <a:pos x="T0" y="T1"/>
                </a:cxn>
                <a:cxn ang="0">
                  <a:pos x="T2" y="T3"/>
                </a:cxn>
                <a:cxn ang="0">
                  <a:pos x="T4" y="T5"/>
                </a:cxn>
                <a:cxn ang="0">
                  <a:pos x="T6" y="T7"/>
                </a:cxn>
                <a:cxn ang="0">
                  <a:pos x="T8" y="T9"/>
                </a:cxn>
              </a:cxnLst>
              <a:rect l="0" t="0" r="r" b="b"/>
              <a:pathLst>
                <a:path w="144" h="40">
                  <a:moveTo>
                    <a:pt x="144" y="16"/>
                  </a:moveTo>
                  <a:lnTo>
                    <a:pt x="0" y="0"/>
                  </a:lnTo>
                  <a:lnTo>
                    <a:pt x="0" y="16"/>
                  </a:lnTo>
                  <a:lnTo>
                    <a:pt x="0" y="40"/>
                  </a:lnTo>
                  <a:lnTo>
                    <a:pt x="144" y="16"/>
                  </a:lnTo>
                  <a:close/>
                </a:path>
              </a:pathLst>
            </a:custGeom>
            <a:solidFill>
              <a:srgbClr val="F208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0" name="Line 8"/>
            <p:cNvSpPr>
              <a:spLocks noChangeShapeType="1"/>
            </p:cNvSpPr>
            <p:nvPr/>
          </p:nvSpPr>
          <p:spPr bwMode="auto">
            <a:xfrm>
              <a:off x="3374" y="1593"/>
              <a:ext cx="288" cy="1"/>
            </a:xfrm>
            <a:prstGeom prst="line">
              <a:avLst/>
            </a:prstGeom>
            <a:noFill/>
            <a:ln w="12700">
              <a:solidFill>
                <a:srgbClr val="F2088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41" name="Rectangle 9"/>
          <p:cNvSpPr>
            <a:spLocks noChangeArrowheads="1"/>
          </p:cNvSpPr>
          <p:nvPr/>
        </p:nvSpPr>
        <p:spPr bwMode="auto">
          <a:xfrm>
            <a:off x="4149725" y="4495800"/>
            <a:ext cx="40257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dirty="0">
                <a:solidFill>
                  <a:srgbClr val="3366FF"/>
                </a:solidFill>
                <a:latin typeface="Times New Roman" charset="0"/>
                <a:ea typeface="ＭＳ 明朝" charset="0"/>
                <a:cs typeface="ＭＳ 明朝" charset="0"/>
              </a:rPr>
              <a:t>Mre11-Rad50-Nbs1 (MRN) </a:t>
            </a:r>
            <a:endParaRPr lang="en-US" altLang="ja-JP" sz="2800" dirty="0">
              <a:solidFill>
                <a:srgbClr val="3366FF"/>
              </a:solidFill>
              <a:latin typeface="Times New Roman" charset="0"/>
              <a:ea typeface="ＭＳ Ｐゴシック" charset="0"/>
              <a:cs typeface="ＭＳ Ｐゴシック" charset="0"/>
            </a:endParaRPr>
          </a:p>
        </p:txBody>
      </p:sp>
      <p:sp>
        <p:nvSpPr>
          <p:cNvPr id="44042" name="Rectangle 10"/>
          <p:cNvSpPr>
            <a:spLocks noChangeArrowheads="1"/>
          </p:cNvSpPr>
          <p:nvPr/>
        </p:nvSpPr>
        <p:spPr bwMode="auto">
          <a:xfrm>
            <a:off x="4267200" y="4983163"/>
            <a:ext cx="35915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dirty="0">
                <a:latin typeface="Times New Roman" charset="0"/>
                <a:ea typeface="ＭＳ 明朝" charset="0"/>
                <a:cs typeface="ＭＳ 明朝" charset="0"/>
              </a:rPr>
              <a:t>   </a:t>
            </a:r>
            <a:r>
              <a:rPr lang="en-US" altLang="ja-JP" sz="2400" dirty="0">
                <a:latin typeface="Times New Roman" charset="0"/>
                <a:ea typeface="ＭＳ 明朝" charset="0"/>
                <a:cs typeface="ＭＳ 明朝" charset="0"/>
              </a:rPr>
              <a:t>Mre11-Rad50-Xrs2 (MRX) </a:t>
            </a:r>
            <a:endParaRPr lang="en-US" altLang="ja-JP" sz="2400" dirty="0">
              <a:latin typeface="Times New Roman" charset="0"/>
              <a:ea typeface="ＭＳ Ｐゴシック" charset="0"/>
              <a:cs typeface="ＭＳ Ｐゴシック" charset="0"/>
            </a:endParaRPr>
          </a:p>
        </p:txBody>
      </p:sp>
      <p:sp>
        <p:nvSpPr>
          <p:cNvPr id="44043" name="Oval 11"/>
          <p:cNvSpPr>
            <a:spLocks noChangeArrowheads="1"/>
          </p:cNvSpPr>
          <p:nvPr/>
        </p:nvSpPr>
        <p:spPr bwMode="auto">
          <a:xfrm>
            <a:off x="3352800" y="3810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4" name="Oval 12"/>
          <p:cNvSpPr>
            <a:spLocks noChangeArrowheads="1"/>
          </p:cNvSpPr>
          <p:nvPr/>
        </p:nvSpPr>
        <p:spPr bwMode="auto">
          <a:xfrm>
            <a:off x="3505200" y="41910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5" name="Oval 13"/>
          <p:cNvSpPr>
            <a:spLocks noChangeArrowheads="1"/>
          </p:cNvSpPr>
          <p:nvPr/>
        </p:nvSpPr>
        <p:spPr bwMode="auto">
          <a:xfrm>
            <a:off x="3810000" y="38100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9" name="Line 17"/>
          <p:cNvSpPr>
            <a:spLocks noChangeShapeType="1"/>
          </p:cNvSpPr>
          <p:nvPr/>
        </p:nvSpPr>
        <p:spPr bwMode="auto">
          <a:xfrm>
            <a:off x="1828800" y="3581400"/>
            <a:ext cx="1981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Rectangle 20"/>
          <p:cNvSpPr>
            <a:spLocks noGrp="1" noChangeArrowheads="1"/>
          </p:cNvSpPr>
          <p:nvPr>
            <p:ph type="title" idx="4294967295"/>
          </p:nvPr>
        </p:nvSpPr>
        <p:spPr>
          <a:xfrm>
            <a:off x="609600" y="1463675"/>
            <a:ext cx="8229600" cy="1279525"/>
          </a:xfrm>
        </p:spPr>
        <p:txBody>
          <a:bodyPr>
            <a:normAutofit fontScale="90000"/>
          </a:bodyPr>
          <a:lstStyle/>
          <a:p>
            <a:r>
              <a:rPr lang="en-US" altLang="ja-JP" sz="3000" b="1" dirty="0">
                <a:solidFill>
                  <a:schemeClr val="tx1"/>
                </a:solidFill>
                <a:latin typeface="Arial" charset="0"/>
                <a:ea typeface="ＭＳ Ｐゴシック" charset="0"/>
                <a:cs typeface="ＭＳ Ｐゴシック" charset="0"/>
              </a:rPr>
              <a:t>DSBs are recognized by the Mre11 complex. </a:t>
            </a:r>
            <a:br>
              <a:rPr lang="en-US" altLang="ja-JP" sz="3000" b="1" dirty="0">
                <a:solidFill>
                  <a:schemeClr val="tx1"/>
                </a:solidFill>
                <a:latin typeface="Arial" charset="0"/>
                <a:ea typeface="ＭＳ Ｐゴシック" charset="0"/>
                <a:cs typeface="ＭＳ Ｐゴシック" charset="0"/>
              </a:rPr>
            </a:br>
            <a:r>
              <a:rPr lang="en-US" altLang="ja-JP" sz="2700" dirty="0">
                <a:solidFill>
                  <a:schemeClr val="tx1"/>
                </a:solidFill>
                <a:latin typeface="Arial"/>
                <a:ea typeface="ＭＳ Ｐゴシック" charset="0"/>
                <a:cs typeface="Arial"/>
              </a:rPr>
              <a:t>The Mre11 complex acts as </a:t>
            </a:r>
            <a:r>
              <a:rPr lang="en-US" altLang="ja-JP" sz="2700" dirty="0" smtClean="0">
                <a:solidFill>
                  <a:schemeClr val="tx1"/>
                </a:solidFill>
                <a:latin typeface="Arial"/>
                <a:ea typeface="ＭＳ Ｐゴシック" charset="0"/>
                <a:cs typeface="Arial"/>
              </a:rPr>
              <a:t>3</a:t>
            </a:r>
            <a:r>
              <a:rPr lang="ja-JP" altLang="en-US" sz="2700" dirty="0" smtClean="0">
                <a:solidFill>
                  <a:schemeClr val="tx1"/>
                </a:solidFill>
                <a:latin typeface="Arial"/>
                <a:ea typeface="ＭＳ Ｐゴシック" charset="0"/>
                <a:cs typeface="Arial"/>
              </a:rPr>
              <a:t>’</a:t>
            </a:r>
            <a:r>
              <a:rPr lang="en-US" altLang="ja-JP" sz="2700" dirty="0" smtClean="0">
                <a:solidFill>
                  <a:schemeClr val="tx1"/>
                </a:solidFill>
                <a:latin typeface="Arial"/>
                <a:ea typeface="ＭＳ Ｐゴシック" charset="0"/>
                <a:cs typeface="Arial"/>
              </a:rPr>
              <a:t>-5</a:t>
            </a:r>
            <a:r>
              <a:rPr lang="ja-JP" altLang="en-US" sz="2700" dirty="0" smtClean="0">
                <a:solidFill>
                  <a:schemeClr val="tx1"/>
                </a:solidFill>
                <a:latin typeface="Arial"/>
                <a:ea typeface="ＭＳ Ｐゴシック" charset="0"/>
                <a:cs typeface="Arial"/>
              </a:rPr>
              <a:t>’</a:t>
            </a:r>
            <a:r>
              <a:rPr lang="en-US" altLang="ja-JP" sz="2700" dirty="0" smtClean="0">
                <a:solidFill>
                  <a:schemeClr val="tx1"/>
                </a:solidFill>
                <a:latin typeface="Arial"/>
                <a:ea typeface="ＭＳ Ｐゴシック" charset="0"/>
                <a:cs typeface="Arial"/>
              </a:rPr>
              <a:t> </a:t>
            </a:r>
            <a:r>
              <a:rPr lang="en-US" altLang="ja-JP" sz="2700" dirty="0" err="1">
                <a:solidFill>
                  <a:schemeClr val="tx1"/>
                </a:solidFill>
                <a:latin typeface="Arial"/>
                <a:ea typeface="ＭＳ Ｐゴシック" charset="0"/>
                <a:cs typeface="Arial"/>
              </a:rPr>
              <a:t>exonuclease</a:t>
            </a:r>
            <a:r>
              <a:rPr lang="en-US" altLang="ja-JP" sz="2700" dirty="0">
                <a:solidFill>
                  <a:schemeClr val="tx1"/>
                </a:solidFill>
                <a:latin typeface="Arial"/>
                <a:ea typeface="ＭＳ Ｐゴシック" charset="0"/>
                <a:cs typeface="Arial"/>
              </a:rPr>
              <a:t> </a:t>
            </a:r>
            <a:r>
              <a:rPr lang="en-US" altLang="ja-JP" sz="2700" dirty="0" smtClean="0">
                <a:solidFill>
                  <a:schemeClr val="tx1"/>
                </a:solidFill>
                <a:latin typeface="Arial"/>
                <a:ea typeface="ＭＳ Ｐゴシック" charset="0"/>
                <a:cs typeface="Arial"/>
              </a:rPr>
              <a:t/>
            </a:r>
            <a:br>
              <a:rPr lang="en-US" altLang="ja-JP" sz="2700" dirty="0" smtClean="0">
                <a:solidFill>
                  <a:schemeClr val="tx1"/>
                </a:solidFill>
                <a:latin typeface="Arial"/>
                <a:ea typeface="ＭＳ Ｐゴシック" charset="0"/>
                <a:cs typeface="Arial"/>
              </a:rPr>
            </a:br>
            <a:r>
              <a:rPr lang="en-US" altLang="ja-JP" sz="2700" dirty="0" smtClean="0">
                <a:latin typeface="Arial"/>
                <a:ea typeface="ＭＳ Ｐゴシック" charset="0"/>
                <a:cs typeface="Arial"/>
              </a:rPr>
              <a:t>and makes cohesive ends. </a:t>
            </a:r>
            <a:r>
              <a:rPr lang="en-US" altLang="ja-JP" sz="2700" dirty="0" smtClean="0">
                <a:solidFill>
                  <a:schemeClr val="tx1"/>
                </a:solidFill>
                <a:latin typeface="Arial"/>
                <a:ea typeface="ＭＳ Ｐゴシック" charset="0"/>
                <a:cs typeface="Arial"/>
              </a:rPr>
              <a:t> </a:t>
            </a:r>
            <a:br>
              <a:rPr lang="en-US" altLang="ja-JP" sz="2700" dirty="0" smtClean="0">
                <a:solidFill>
                  <a:schemeClr val="tx1"/>
                </a:solidFill>
                <a:latin typeface="Arial"/>
                <a:ea typeface="ＭＳ Ｐゴシック" charset="0"/>
                <a:cs typeface="Arial"/>
              </a:rPr>
            </a:br>
            <a:r>
              <a:rPr lang="en-US" altLang="ja-JP" sz="2700" dirty="0">
                <a:solidFill>
                  <a:schemeClr val="tx1"/>
                </a:solidFill>
                <a:latin typeface="Arial"/>
                <a:ea typeface="ＭＳ Ｐゴシック" charset="0"/>
                <a:cs typeface="Arial"/>
              </a:rPr>
              <a:t/>
            </a:r>
            <a:br>
              <a:rPr lang="en-US" altLang="ja-JP" sz="2700" dirty="0">
                <a:solidFill>
                  <a:schemeClr val="tx1"/>
                </a:solidFill>
                <a:latin typeface="Arial"/>
                <a:ea typeface="ＭＳ Ｐゴシック" charset="0"/>
                <a:cs typeface="Arial"/>
              </a:rPr>
            </a:br>
            <a:endParaRPr lang="en-US" altLang="ja-JP" sz="2700" b="1" dirty="0">
              <a:latin typeface="Arial"/>
              <a:ea typeface="ＭＳ Ｐゴシック" charset="0"/>
              <a:cs typeface="Arial"/>
            </a:endParaRPr>
          </a:p>
        </p:txBody>
      </p:sp>
      <p:sp>
        <p:nvSpPr>
          <p:cNvPr id="44053" name="Text Box 21"/>
          <p:cNvSpPr txBox="1">
            <a:spLocks noChangeArrowheads="1"/>
          </p:cNvSpPr>
          <p:nvPr/>
        </p:nvSpPr>
        <p:spPr bwMode="auto">
          <a:xfrm>
            <a:off x="3635375" y="5684838"/>
            <a:ext cx="1120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b="0" i="1">
                <a:solidFill>
                  <a:srgbClr val="990000"/>
                </a:solidFill>
                <a:ea typeface="ＭＳ Ｐゴシック" charset="0"/>
                <a:cs typeface="ＭＳ Ｐゴシック" charset="0"/>
              </a:rPr>
              <a:t>Exonulease</a:t>
            </a:r>
          </a:p>
        </p:txBody>
      </p:sp>
      <p:sp>
        <p:nvSpPr>
          <p:cNvPr id="44054" name="Text Box 22"/>
          <p:cNvSpPr txBox="1">
            <a:spLocks noChangeArrowheads="1"/>
          </p:cNvSpPr>
          <p:nvPr/>
        </p:nvSpPr>
        <p:spPr bwMode="auto">
          <a:xfrm>
            <a:off x="5148263" y="5900738"/>
            <a:ext cx="33226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600" b="0" i="1">
                <a:solidFill>
                  <a:srgbClr val="990000"/>
                </a:solidFill>
                <a:ea typeface="ＭＳ Ｐゴシック" charset="0"/>
                <a:cs typeface="ＭＳ Ｐゴシック" charset="0"/>
              </a:rPr>
              <a:t>ATPase, </a:t>
            </a:r>
          </a:p>
          <a:p>
            <a:r>
              <a:rPr lang="en-US" altLang="ja-JP" sz="1600" b="0" i="1">
                <a:solidFill>
                  <a:srgbClr val="990000"/>
                </a:solidFill>
                <a:ea typeface="ＭＳ Ｐゴシック" charset="0"/>
                <a:cs typeface="ＭＳ Ｐゴシック" charset="0"/>
              </a:rPr>
              <a:t>DNA binding, related to SMC proteins</a:t>
            </a:r>
          </a:p>
        </p:txBody>
      </p:sp>
      <p:sp>
        <p:nvSpPr>
          <p:cNvPr id="44055" name="Line 23"/>
          <p:cNvSpPr>
            <a:spLocks noChangeShapeType="1"/>
          </p:cNvSpPr>
          <p:nvPr/>
        </p:nvSpPr>
        <p:spPr bwMode="auto">
          <a:xfrm flipH="1">
            <a:off x="4140200" y="5373688"/>
            <a:ext cx="2873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056" name="Line 24"/>
          <p:cNvSpPr>
            <a:spLocks noChangeShapeType="1"/>
          </p:cNvSpPr>
          <p:nvPr/>
        </p:nvSpPr>
        <p:spPr bwMode="auto">
          <a:xfrm>
            <a:off x="5651500" y="544512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2"/>
          <p:cNvSpPr>
            <a:spLocks noChangeShapeType="1"/>
          </p:cNvSpPr>
          <p:nvPr/>
        </p:nvSpPr>
        <p:spPr bwMode="auto">
          <a:xfrm rot="10800000" flipH="1" flipV="1">
            <a:off x="4595622" y="3479256"/>
            <a:ext cx="541822" cy="1"/>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7"/>
          <p:cNvSpPr>
            <a:spLocks noChangeShapeType="1"/>
          </p:cNvSpPr>
          <p:nvPr/>
        </p:nvSpPr>
        <p:spPr bwMode="auto">
          <a:xfrm rot="10800000" flipH="1">
            <a:off x="4232084" y="3603082"/>
            <a:ext cx="90536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313906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1828800" y="3457575"/>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17"/>
          <p:cNvSpPr>
            <a:spLocks noChangeShapeType="1"/>
          </p:cNvSpPr>
          <p:nvPr/>
        </p:nvSpPr>
        <p:spPr bwMode="auto">
          <a:xfrm>
            <a:off x="1828800" y="3581400"/>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Rectangle 20"/>
          <p:cNvSpPr>
            <a:spLocks noGrp="1" noChangeArrowheads="1"/>
          </p:cNvSpPr>
          <p:nvPr>
            <p:ph type="title" idx="4294967295"/>
          </p:nvPr>
        </p:nvSpPr>
        <p:spPr>
          <a:xfrm>
            <a:off x="609600" y="1295400"/>
            <a:ext cx="8229600" cy="1279525"/>
          </a:xfrm>
        </p:spPr>
        <p:txBody>
          <a:bodyPr>
            <a:normAutofit fontScale="90000"/>
          </a:bodyPr>
          <a:lstStyle/>
          <a:p>
            <a:r>
              <a:rPr lang="en-US" altLang="ja-JP" sz="3000" b="1" dirty="0">
                <a:solidFill>
                  <a:schemeClr val="tx1"/>
                </a:solidFill>
                <a:latin typeface="Arial" charset="0"/>
                <a:ea typeface="ＭＳ Ｐゴシック" charset="0"/>
                <a:cs typeface="ＭＳ Ｐゴシック" charset="0"/>
              </a:rPr>
              <a:t>DSBs are recognized by the </a:t>
            </a:r>
            <a:r>
              <a:rPr lang="en-US" altLang="ja-JP" sz="3000" b="1" dirty="0" smtClean="0">
                <a:solidFill>
                  <a:schemeClr val="tx1"/>
                </a:solidFill>
                <a:latin typeface="Arial" charset="0"/>
                <a:ea typeface="ＭＳ Ｐゴシック" charset="0"/>
                <a:cs typeface="ＭＳ Ｐゴシック" charset="0"/>
              </a:rPr>
              <a:t>Ku complex.</a:t>
            </a:r>
            <a:br>
              <a:rPr lang="en-US" altLang="ja-JP" sz="3000" b="1" dirty="0" smtClean="0">
                <a:solidFill>
                  <a:schemeClr val="tx1"/>
                </a:solidFill>
                <a:latin typeface="Arial" charset="0"/>
                <a:ea typeface="ＭＳ Ｐゴシック" charset="0"/>
                <a:cs typeface="ＭＳ Ｐゴシック" charset="0"/>
              </a:rPr>
            </a:br>
            <a:r>
              <a:rPr lang="en-US" altLang="ja-JP" sz="2200" b="1" dirty="0" smtClean="0">
                <a:latin typeface="Arial" charset="0"/>
                <a:ea typeface="ＭＳ Ｐゴシック" charset="0"/>
                <a:cs typeface="ＭＳ Ｐゴシック" charset="0"/>
              </a:rPr>
              <a:t>Ku caps DNA ends, inhibits DNA degradation and tether two ends </a:t>
            </a:r>
            <a:r>
              <a:rPr lang="en-US" altLang="ja-JP" sz="2200" b="1" dirty="0" smtClean="0">
                <a:solidFill>
                  <a:schemeClr val="tx1"/>
                </a:solidFill>
                <a:latin typeface="Arial" charset="0"/>
                <a:ea typeface="ＭＳ Ｐゴシック" charset="0"/>
                <a:cs typeface="ＭＳ Ｐゴシック" charset="0"/>
              </a:rPr>
              <a:t> </a:t>
            </a:r>
            <a:r>
              <a:rPr lang="en-US" altLang="ja-JP" sz="2200" b="1" dirty="0">
                <a:solidFill>
                  <a:schemeClr val="tx1"/>
                </a:solidFill>
                <a:latin typeface="Arial" charset="0"/>
                <a:ea typeface="ＭＳ Ｐゴシック" charset="0"/>
                <a:cs typeface="ＭＳ Ｐゴシック" charset="0"/>
              </a:rPr>
              <a:t/>
            </a:r>
            <a:br>
              <a:rPr lang="en-US" altLang="ja-JP" sz="2200" b="1" dirty="0">
                <a:solidFill>
                  <a:schemeClr val="tx1"/>
                </a:solidFill>
                <a:latin typeface="Arial" charset="0"/>
                <a:ea typeface="ＭＳ Ｐゴシック" charset="0"/>
                <a:cs typeface="ＭＳ Ｐゴシック" charset="0"/>
              </a:rPr>
            </a:br>
            <a:r>
              <a:rPr lang="en-US" altLang="ja-JP" sz="2200" dirty="0">
                <a:solidFill>
                  <a:schemeClr val="tx1"/>
                </a:solidFill>
                <a:latin typeface="Arial"/>
                <a:ea typeface="ＭＳ Ｐゴシック" charset="0"/>
                <a:cs typeface="Arial"/>
              </a:rPr>
              <a:t/>
            </a:r>
            <a:br>
              <a:rPr lang="en-US" altLang="ja-JP" sz="2200" dirty="0">
                <a:solidFill>
                  <a:schemeClr val="tx1"/>
                </a:solidFill>
                <a:latin typeface="Arial"/>
                <a:ea typeface="ＭＳ Ｐゴシック" charset="0"/>
                <a:cs typeface="Arial"/>
              </a:rPr>
            </a:br>
            <a:endParaRPr lang="en-US" altLang="ja-JP" sz="2200" b="1" dirty="0">
              <a:latin typeface="Arial"/>
              <a:ea typeface="ＭＳ Ｐゴシック" charset="0"/>
              <a:cs typeface="Arial"/>
            </a:endParaRPr>
          </a:p>
        </p:txBody>
      </p:sp>
      <p:sp>
        <p:nvSpPr>
          <p:cNvPr id="25" name="Donut 24"/>
          <p:cNvSpPr/>
          <p:nvPr/>
        </p:nvSpPr>
        <p:spPr>
          <a:xfrm>
            <a:off x="3810000" y="3200400"/>
            <a:ext cx="381000" cy="6858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01283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Line 2"/>
          <p:cNvSpPr>
            <a:spLocks noChangeShapeType="1"/>
          </p:cNvSpPr>
          <p:nvPr/>
        </p:nvSpPr>
        <p:spPr bwMode="auto">
          <a:xfrm>
            <a:off x="1828800" y="3457575"/>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889" name="Rectangle 9"/>
          <p:cNvSpPr>
            <a:spLocks noChangeArrowheads="1"/>
          </p:cNvSpPr>
          <p:nvPr/>
        </p:nvSpPr>
        <p:spPr bwMode="auto">
          <a:xfrm>
            <a:off x="2209800" y="4800600"/>
            <a:ext cx="18859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800">
                <a:solidFill>
                  <a:schemeClr val="accent2"/>
                </a:solidFill>
                <a:latin typeface="Times New Roman" charset="0"/>
                <a:ea typeface="ＭＳ 明朝" charset="0"/>
                <a:cs typeface="ＭＳ 明朝" charset="0"/>
              </a:rPr>
              <a:t>MRN/</a:t>
            </a:r>
            <a:r>
              <a:rPr lang="en-US" altLang="ja-JP" sz="2800">
                <a:latin typeface="Times New Roman" charset="0"/>
                <a:ea typeface="ＭＳ 明朝" charset="0"/>
                <a:cs typeface="ＭＳ 明朝" charset="0"/>
              </a:rPr>
              <a:t>MRX </a:t>
            </a:r>
            <a:endParaRPr lang="en-US" altLang="ja-JP" sz="2800">
              <a:latin typeface="Times New Roman" charset="0"/>
              <a:ea typeface="ＭＳ Ｐゴシック" charset="0"/>
              <a:cs typeface="ＭＳ Ｐゴシック" charset="0"/>
            </a:endParaRPr>
          </a:p>
        </p:txBody>
      </p:sp>
      <p:sp>
        <p:nvSpPr>
          <p:cNvPr id="634890" name="Rectangle 10"/>
          <p:cNvSpPr>
            <a:spLocks noChangeArrowheads="1"/>
          </p:cNvSpPr>
          <p:nvPr/>
        </p:nvSpPr>
        <p:spPr bwMode="auto">
          <a:xfrm>
            <a:off x="4191000" y="5394325"/>
            <a:ext cx="19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a:latin typeface="Times New Roman" charset="0"/>
                <a:ea typeface="ＭＳ 明朝" charset="0"/>
                <a:cs typeface="ＭＳ 明朝" charset="0"/>
              </a:rPr>
              <a:t>   </a:t>
            </a:r>
            <a:endParaRPr lang="en-US" altLang="ja-JP" sz="1800">
              <a:latin typeface="Times New Roman" charset="0"/>
              <a:ea typeface="ＭＳ Ｐゴシック" charset="0"/>
              <a:cs typeface="ＭＳ Ｐゴシック" charset="0"/>
            </a:endParaRPr>
          </a:p>
        </p:txBody>
      </p:sp>
      <p:sp>
        <p:nvSpPr>
          <p:cNvPr id="634891" name="Oval 11"/>
          <p:cNvSpPr>
            <a:spLocks noChangeArrowheads="1"/>
          </p:cNvSpPr>
          <p:nvPr/>
        </p:nvSpPr>
        <p:spPr bwMode="auto">
          <a:xfrm>
            <a:off x="3352800" y="3932237"/>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2" name="Oval 12"/>
          <p:cNvSpPr>
            <a:spLocks noChangeArrowheads="1"/>
          </p:cNvSpPr>
          <p:nvPr/>
        </p:nvSpPr>
        <p:spPr bwMode="auto">
          <a:xfrm>
            <a:off x="3505200" y="4313237"/>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3" name="Oval 13"/>
          <p:cNvSpPr>
            <a:spLocks noChangeArrowheads="1"/>
          </p:cNvSpPr>
          <p:nvPr/>
        </p:nvSpPr>
        <p:spPr bwMode="auto">
          <a:xfrm>
            <a:off x="3810000" y="3932237"/>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4" name="Oval 14"/>
          <p:cNvSpPr>
            <a:spLocks noChangeArrowheads="1"/>
          </p:cNvSpPr>
          <p:nvPr/>
        </p:nvSpPr>
        <p:spPr bwMode="auto">
          <a:xfrm>
            <a:off x="4114800" y="24384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5" name="Oval 15"/>
          <p:cNvSpPr>
            <a:spLocks noChangeArrowheads="1"/>
          </p:cNvSpPr>
          <p:nvPr/>
        </p:nvSpPr>
        <p:spPr bwMode="auto">
          <a:xfrm>
            <a:off x="4267200" y="28194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6" name="Oval 16"/>
          <p:cNvSpPr>
            <a:spLocks noChangeArrowheads="1"/>
          </p:cNvSpPr>
          <p:nvPr/>
        </p:nvSpPr>
        <p:spPr bwMode="auto">
          <a:xfrm>
            <a:off x="4572000" y="24384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897" name="Line 17"/>
          <p:cNvSpPr>
            <a:spLocks noChangeShapeType="1"/>
          </p:cNvSpPr>
          <p:nvPr/>
        </p:nvSpPr>
        <p:spPr bwMode="auto">
          <a:xfrm>
            <a:off x="1828800" y="3581400"/>
            <a:ext cx="20574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898" name="Line 18"/>
          <p:cNvSpPr>
            <a:spLocks noChangeShapeType="1"/>
          </p:cNvSpPr>
          <p:nvPr/>
        </p:nvSpPr>
        <p:spPr bwMode="auto">
          <a:xfrm>
            <a:off x="4800600" y="3429000"/>
            <a:ext cx="2082800" cy="285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899" name="Line 19"/>
          <p:cNvSpPr>
            <a:spLocks noChangeShapeType="1"/>
          </p:cNvSpPr>
          <p:nvPr/>
        </p:nvSpPr>
        <p:spPr bwMode="auto">
          <a:xfrm>
            <a:off x="4648200" y="3581400"/>
            <a:ext cx="22352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00" name="Rectangle 20"/>
          <p:cNvSpPr>
            <a:spLocks noGrp="1" noChangeArrowheads="1"/>
          </p:cNvSpPr>
          <p:nvPr>
            <p:ph type="title" idx="4294967295"/>
          </p:nvPr>
        </p:nvSpPr>
        <p:spPr>
          <a:xfrm>
            <a:off x="685800" y="701675"/>
            <a:ext cx="8229600" cy="1279525"/>
          </a:xfrm>
        </p:spPr>
        <p:txBody>
          <a:bodyPr/>
          <a:lstStyle/>
          <a:p>
            <a:r>
              <a:rPr lang="en-US" altLang="ja-JP" sz="2400" b="1">
                <a:solidFill>
                  <a:schemeClr val="tx1"/>
                </a:solidFill>
                <a:latin typeface="Arial" charset="0"/>
                <a:ea typeface="ＭＳ Ｐゴシック" charset="0"/>
                <a:cs typeface="ＭＳ Ｐゴシック" charset="0"/>
              </a:rPr>
              <a:t>DSBs are repaired by Non homologous endojoining (NHEJ).</a:t>
            </a:r>
            <a:r>
              <a:rPr lang="en-US" altLang="ja-JP" sz="2000" b="1">
                <a:solidFill>
                  <a:schemeClr val="tx1"/>
                </a:solidFill>
                <a:latin typeface="Arial" charset="0"/>
                <a:ea typeface="ＭＳ Ｐゴシック" charset="0"/>
                <a:cs typeface="ＭＳ Ｐゴシック" charset="0"/>
              </a:rPr>
              <a:t> </a:t>
            </a:r>
            <a:r>
              <a:rPr lang="en-US" altLang="ja-JP" sz="3000" b="1">
                <a:solidFill>
                  <a:schemeClr val="tx1"/>
                </a:solidFill>
                <a:latin typeface="Arial" charset="0"/>
                <a:ea typeface="ＭＳ Ｐゴシック" charset="0"/>
                <a:cs typeface="ＭＳ Ｐゴシック" charset="0"/>
              </a:rPr>
              <a:t> </a:t>
            </a:r>
            <a:endParaRPr lang="en-US" altLang="ja-JP" sz="1800">
              <a:solidFill>
                <a:schemeClr val="tx1"/>
              </a:solidFill>
              <a:latin typeface="Arial" charset="0"/>
              <a:ea typeface="ＭＳ Ｐゴシック" charset="0"/>
              <a:cs typeface="ＭＳ Ｐゴシック" charset="0"/>
            </a:endParaRPr>
          </a:p>
        </p:txBody>
      </p:sp>
      <p:sp>
        <p:nvSpPr>
          <p:cNvPr id="634905" name="Freeform 25"/>
          <p:cNvSpPr>
            <a:spLocks/>
          </p:cNvSpPr>
          <p:nvPr/>
        </p:nvSpPr>
        <p:spPr bwMode="auto">
          <a:xfrm>
            <a:off x="4648200" y="4098925"/>
            <a:ext cx="1371600" cy="762000"/>
          </a:xfrm>
          <a:custGeom>
            <a:avLst/>
            <a:gdLst>
              <a:gd name="T0" fmla="*/ 576 w 576"/>
              <a:gd name="T1" fmla="*/ 864 h 864"/>
              <a:gd name="T2" fmla="*/ 480 w 576"/>
              <a:gd name="T3" fmla="*/ 240 h 864"/>
              <a:gd name="T4" fmla="*/ 0 w 576"/>
              <a:gd name="T5" fmla="*/ 0 h 864"/>
            </a:gdLst>
            <a:ahLst/>
            <a:cxnLst>
              <a:cxn ang="0">
                <a:pos x="T0" y="T1"/>
              </a:cxn>
              <a:cxn ang="0">
                <a:pos x="T2" y="T3"/>
              </a:cxn>
              <a:cxn ang="0">
                <a:pos x="T4" y="T5"/>
              </a:cxn>
            </a:cxnLst>
            <a:rect l="0" t="0" r="r" b="b"/>
            <a:pathLst>
              <a:path w="576" h="864">
                <a:moveTo>
                  <a:pt x="576" y="864"/>
                </a:moveTo>
                <a:cubicBezTo>
                  <a:pt x="576" y="624"/>
                  <a:pt x="576" y="384"/>
                  <a:pt x="480" y="240"/>
                </a:cubicBezTo>
                <a:cubicBezTo>
                  <a:pt x="384" y="96"/>
                  <a:pt x="192" y="48"/>
                  <a:pt x="0" y="0"/>
                </a:cubicBezTo>
              </a:path>
            </a:pathLst>
          </a:custGeom>
          <a:noFill/>
          <a:ln w="34925">
            <a:solidFill>
              <a:schemeClr val="tx1"/>
            </a:solidFill>
            <a:round/>
            <a:headEn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906" name="Rectangle 26"/>
          <p:cNvSpPr>
            <a:spLocks noChangeArrowheads="1"/>
          </p:cNvSpPr>
          <p:nvPr/>
        </p:nvSpPr>
        <p:spPr bwMode="auto">
          <a:xfrm>
            <a:off x="5181600" y="4937125"/>
            <a:ext cx="20834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400" dirty="0">
                <a:latin typeface="Arial" charset="0"/>
                <a:ea typeface="ＭＳ Ｐゴシック" charset="0"/>
                <a:cs typeface="ＭＳ Ｐゴシック" charset="0"/>
              </a:rPr>
              <a:t>DNA ligase IV</a:t>
            </a:r>
            <a:endParaRPr lang="en-US" sz="2400" b="0" dirty="0">
              <a:latin typeface="Arial" charset="0"/>
              <a:ea typeface="ＭＳ Ｐゴシック" charset="0"/>
              <a:cs typeface="ＭＳ Ｐゴシック" charset="0"/>
            </a:endParaRPr>
          </a:p>
        </p:txBody>
      </p:sp>
      <p:sp>
        <p:nvSpPr>
          <p:cNvPr id="634908" name="Rectangle 28"/>
          <p:cNvSpPr>
            <a:spLocks noChangeArrowheads="1"/>
          </p:cNvSpPr>
          <p:nvPr/>
        </p:nvSpPr>
        <p:spPr bwMode="auto">
          <a:xfrm>
            <a:off x="4343400" y="5470525"/>
            <a:ext cx="469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a:latin typeface="Arial" charset="0"/>
                <a:ea typeface="ＭＳ Ｐゴシック" charset="0"/>
                <a:cs typeface="ＭＳ Ｐゴシック" charset="0"/>
              </a:rPr>
              <a:t>Non homologous endojoining (NHEJ)</a:t>
            </a:r>
            <a:endParaRPr lang="en-US" b="0">
              <a:latin typeface="Arial" charset="0"/>
              <a:ea typeface="ＭＳ Ｐゴシック" charset="0"/>
              <a:cs typeface="ＭＳ Ｐゴシック" charset="0"/>
            </a:endParaRPr>
          </a:p>
        </p:txBody>
      </p:sp>
      <p:sp>
        <p:nvSpPr>
          <p:cNvPr id="24" name="Donut 23"/>
          <p:cNvSpPr/>
          <p:nvPr/>
        </p:nvSpPr>
        <p:spPr>
          <a:xfrm>
            <a:off x="3810000" y="3200400"/>
            <a:ext cx="381000" cy="6858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4572000" y="3200400"/>
            <a:ext cx="381000" cy="685800"/>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36598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52557" y="169361"/>
            <a:ext cx="6032085" cy="5355313"/>
          </a:xfrm>
          <a:prstGeom prst="rect">
            <a:avLst/>
          </a:prstGeom>
        </p:spPr>
        <p:txBody>
          <a:bodyPr wrap="square">
            <a:spAutoFit/>
          </a:bodyPr>
          <a:lstStyle/>
          <a:p>
            <a:endParaRPr lang="en-US" dirty="0" smtClean="0"/>
          </a:p>
          <a:p>
            <a:r>
              <a:rPr lang="en-US" dirty="0" smtClean="0"/>
              <a:t>Mismatch Repair</a:t>
            </a:r>
          </a:p>
          <a:p>
            <a:r>
              <a:rPr lang="en-US" dirty="0" smtClean="0"/>
              <a:t>MLH2, MSH2, MSH6, PMS2</a:t>
            </a:r>
            <a:endParaRPr lang="en-US" dirty="0"/>
          </a:p>
          <a:p>
            <a:r>
              <a:rPr lang="en-US" dirty="0" smtClean="0"/>
              <a:t>Around 5% of cases of colon cancers can be explained ---- </a:t>
            </a:r>
            <a:r>
              <a:rPr lang="en-US" b="1" dirty="0"/>
              <a:t>Lynch Syndrome (LS), hereditary </a:t>
            </a:r>
            <a:r>
              <a:rPr lang="en-US" b="1" dirty="0" err="1"/>
              <a:t>nonpolyposis</a:t>
            </a:r>
            <a:r>
              <a:rPr lang="en-US" b="1" dirty="0"/>
              <a:t> colorectal cancer</a:t>
            </a:r>
            <a:r>
              <a:rPr lang="en-US" dirty="0"/>
              <a:t> (</a:t>
            </a:r>
            <a:r>
              <a:rPr lang="en-US" b="1" dirty="0"/>
              <a:t>HNPCC</a:t>
            </a:r>
            <a:r>
              <a:rPr lang="en-US" dirty="0"/>
              <a:t>)</a:t>
            </a:r>
            <a:endParaRPr lang="en-US" b="1" dirty="0"/>
          </a:p>
          <a:p>
            <a:endParaRPr lang="en-US" dirty="0" smtClean="0"/>
          </a:p>
          <a:p>
            <a:r>
              <a:rPr lang="en-US" dirty="0" smtClean="0"/>
              <a:t>And other 5% one of the ‘cancer protection’ genes that usually control cell division and growth </a:t>
            </a:r>
          </a:p>
          <a:p>
            <a:r>
              <a:rPr lang="en-US" dirty="0" smtClean="0"/>
              <a:t>􏰀90 % ---  non inherited</a:t>
            </a:r>
          </a:p>
          <a:p>
            <a:endParaRPr lang="en-US" dirty="0"/>
          </a:p>
          <a:p>
            <a:endParaRPr lang="en-US" dirty="0" smtClean="0"/>
          </a:p>
          <a:p>
            <a:r>
              <a:rPr lang="en-US" dirty="0"/>
              <a:t>The lifetime risk </a:t>
            </a:r>
            <a:r>
              <a:rPr lang="en-US" dirty="0" smtClean="0"/>
              <a:t>has </a:t>
            </a:r>
            <a:r>
              <a:rPr lang="en-US" dirty="0"/>
              <a:t>been estimated to be from 44% in </a:t>
            </a:r>
            <a:r>
              <a:rPr lang="en-US" i="1" dirty="0"/>
              <a:t>MLH1</a:t>
            </a:r>
            <a:r>
              <a:rPr lang="en-US" dirty="0"/>
              <a:t> mutation carriers to 71% in </a:t>
            </a:r>
            <a:r>
              <a:rPr lang="en-US" i="1" dirty="0"/>
              <a:t>MSH2</a:t>
            </a:r>
            <a:r>
              <a:rPr lang="en-US" dirty="0"/>
              <a:t> mutation </a:t>
            </a:r>
            <a:r>
              <a:rPr lang="en-US" dirty="0" smtClean="0"/>
              <a:t>carriers. </a:t>
            </a:r>
          </a:p>
          <a:p>
            <a:r>
              <a:rPr lang="en-US" dirty="0" smtClean="0"/>
              <a:t>Lifetime risk </a:t>
            </a:r>
            <a:r>
              <a:rPr lang="en-US" dirty="0"/>
              <a:t>in </a:t>
            </a:r>
            <a:r>
              <a:rPr lang="en-US" i="1" dirty="0"/>
              <a:t>MSH6</a:t>
            </a:r>
            <a:r>
              <a:rPr lang="en-US" dirty="0"/>
              <a:t> mutation carriers in 113 families was estimated to be 26% at age 70 years and 44% at age 80 years</a:t>
            </a:r>
            <a:r>
              <a:rPr lang="en-US" dirty="0" smtClean="0"/>
              <a:t>. </a:t>
            </a:r>
            <a:r>
              <a:rPr lang="en-US" dirty="0"/>
              <a:t>In </a:t>
            </a:r>
            <a:r>
              <a:rPr lang="en-US" i="1" dirty="0"/>
              <a:t>PMS2</a:t>
            </a:r>
            <a:r>
              <a:rPr lang="en-US" dirty="0"/>
              <a:t> mutation carriers, the endometrial cancer risk at age 70 years has been reported to be 15%</a:t>
            </a:r>
            <a:r>
              <a:rPr lang="en-US" dirty="0" smtClean="0"/>
              <a:t>.</a:t>
            </a:r>
          </a:p>
          <a:p>
            <a:endParaRPr lang="en-US" dirty="0" smtClean="0"/>
          </a:p>
        </p:txBody>
      </p:sp>
    </p:spTree>
    <p:extLst>
      <p:ext uri="{BB962C8B-B14F-4D97-AF65-F5344CB8AC3E}">
        <p14:creationId xmlns:p14="http://schemas.microsoft.com/office/powerpoint/2010/main" val="597963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6638" y="0"/>
            <a:ext cx="3098800" cy="6807200"/>
          </a:xfrm>
          <a:prstGeom prst="rect">
            <a:avLst/>
          </a:prstGeom>
        </p:spPr>
      </p:pic>
      <p:sp>
        <p:nvSpPr>
          <p:cNvPr id="3" name="Rectangle 2"/>
          <p:cNvSpPr/>
          <p:nvPr/>
        </p:nvSpPr>
        <p:spPr>
          <a:xfrm>
            <a:off x="5199381" y="827616"/>
            <a:ext cx="2849767" cy="1754327"/>
          </a:xfrm>
          <a:prstGeom prst="rect">
            <a:avLst/>
          </a:prstGeom>
        </p:spPr>
        <p:txBody>
          <a:bodyPr wrap="square">
            <a:spAutoFit/>
          </a:bodyPr>
          <a:lstStyle/>
          <a:p>
            <a:r>
              <a:rPr lang="en-US" dirty="0"/>
              <a:t>Mismatch Repair</a:t>
            </a:r>
          </a:p>
          <a:p>
            <a:r>
              <a:rPr lang="en-US" dirty="0" smtClean="0"/>
              <a:t>MutS2</a:t>
            </a:r>
            <a:r>
              <a:rPr lang="en-US" dirty="0" smtClean="0">
                <a:latin typeface="Symbol" charset="2"/>
                <a:cs typeface="Symbol" charset="2"/>
              </a:rPr>
              <a:t>a</a:t>
            </a:r>
            <a:r>
              <a:rPr lang="en-US" dirty="0" smtClean="0"/>
              <a:t>  MSH2-MSH6  --- recognition,</a:t>
            </a:r>
          </a:p>
          <a:p>
            <a:endParaRPr lang="en-US" dirty="0"/>
          </a:p>
          <a:p>
            <a:r>
              <a:rPr lang="en-US" dirty="0" err="1" smtClean="0"/>
              <a:t>MutL</a:t>
            </a:r>
            <a:r>
              <a:rPr lang="en-US" dirty="0" err="1">
                <a:latin typeface="Symbol" charset="2"/>
                <a:cs typeface="Symbol" charset="2"/>
              </a:rPr>
              <a:t>a</a:t>
            </a:r>
            <a:r>
              <a:rPr lang="en-US" dirty="0" smtClean="0"/>
              <a:t>   MLH1-PMS2</a:t>
            </a:r>
          </a:p>
          <a:p>
            <a:r>
              <a:rPr lang="en-US" dirty="0" smtClean="0"/>
              <a:t>Nick induction</a:t>
            </a:r>
            <a:endParaRPr lang="en-US" dirty="0"/>
          </a:p>
        </p:txBody>
      </p:sp>
      <p:cxnSp>
        <p:nvCxnSpPr>
          <p:cNvPr id="5" name="Straight Arrow Connector 4"/>
          <p:cNvCxnSpPr/>
          <p:nvPr/>
        </p:nvCxnSpPr>
        <p:spPr>
          <a:xfrm flipH="1">
            <a:off x="1438049" y="846290"/>
            <a:ext cx="3361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976668" y="661624"/>
            <a:ext cx="359256" cy="369332"/>
          </a:xfrm>
          <a:prstGeom prst="rect">
            <a:avLst/>
          </a:prstGeom>
        </p:spPr>
        <p:txBody>
          <a:bodyPr wrap="none">
            <a:spAutoFit/>
          </a:bodyPr>
          <a:lstStyle/>
          <a:p>
            <a:r>
              <a:rPr lang="en-US" dirty="0" smtClean="0"/>
              <a:t>3’</a:t>
            </a:r>
            <a:endParaRPr lang="en-US" dirty="0"/>
          </a:p>
        </p:txBody>
      </p:sp>
      <p:cxnSp>
        <p:nvCxnSpPr>
          <p:cNvPr id="10" name="Straight Arrow Connector 9"/>
          <p:cNvCxnSpPr/>
          <p:nvPr/>
        </p:nvCxnSpPr>
        <p:spPr>
          <a:xfrm flipH="1">
            <a:off x="3775541" y="5069622"/>
            <a:ext cx="336159" cy="0"/>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94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847984" y="2271713"/>
            <a:ext cx="8527125" cy="3416320"/>
          </a:xfrm>
          <a:prstGeom prst="rect">
            <a:avLst/>
          </a:prstGeom>
        </p:spPr>
        <p:txBody>
          <a:bodyPr wrap="square">
            <a:spAutoFit/>
          </a:bodyPr>
          <a:lstStyle/>
          <a:p>
            <a:r>
              <a:rPr lang="en-US" dirty="0"/>
              <a:t>Chemotherapy </a:t>
            </a:r>
            <a:r>
              <a:rPr lang="ja-JP" altLang="en-US" dirty="0" smtClean="0"/>
              <a:t>　　　　　　　　　</a:t>
            </a:r>
            <a:r>
              <a:rPr lang="ja-JP" altLang="ja-JP" dirty="0"/>
              <a:t>　</a:t>
            </a:r>
            <a:r>
              <a:rPr lang="en-US" dirty="0" smtClean="0">
                <a:latin typeface="Arial"/>
                <a:cs typeface="Arial"/>
                <a:sym typeface="Wingdings"/>
              </a:rPr>
              <a:t>			</a:t>
            </a:r>
            <a:r>
              <a:rPr lang="ja-JP" altLang="en-US" dirty="0" smtClean="0">
                <a:latin typeface="Arial"/>
                <a:cs typeface="Arial"/>
                <a:sym typeface="Wingdings"/>
              </a:rPr>
              <a:t>　　</a:t>
            </a:r>
            <a:endParaRPr lang="en-US" dirty="0">
              <a:latin typeface="Arial"/>
              <a:cs typeface="Arial"/>
            </a:endParaRPr>
          </a:p>
          <a:p>
            <a:endParaRPr lang="en-US" dirty="0"/>
          </a:p>
          <a:p>
            <a:r>
              <a:rPr lang="en-US" dirty="0"/>
              <a:t> </a:t>
            </a:r>
          </a:p>
          <a:p>
            <a:r>
              <a:rPr lang="en-US" dirty="0"/>
              <a:t> </a:t>
            </a:r>
          </a:p>
          <a:p>
            <a:r>
              <a:rPr lang="en-US" dirty="0"/>
              <a:t>Name                                     	Action                                  		Cancer                                 </a:t>
            </a:r>
          </a:p>
          <a:p>
            <a:r>
              <a:rPr lang="en-US" dirty="0" err="1"/>
              <a:t>Cychophoshamide</a:t>
            </a:r>
            <a:r>
              <a:rPr lang="en-US" dirty="0"/>
              <a:t>            	Alkylating agents             		Breast   Lung </a:t>
            </a:r>
          </a:p>
          <a:p>
            <a:r>
              <a:rPr lang="en-US" dirty="0"/>
              <a:t>Doxorubicin                    	Intercalating agents 			Breast   Lung</a:t>
            </a:r>
          </a:p>
          <a:p>
            <a:r>
              <a:rPr lang="en-US" dirty="0" err="1"/>
              <a:t>Cisplatin</a:t>
            </a:r>
            <a:r>
              <a:rPr lang="en-US" dirty="0"/>
              <a:t> 			Intercalating agents 			Ovary   Testis   Stomach  Bladder </a:t>
            </a:r>
          </a:p>
          <a:p>
            <a:r>
              <a:rPr lang="en-US" dirty="0" err="1"/>
              <a:t>Oxaliplatin</a:t>
            </a:r>
            <a:r>
              <a:rPr lang="en-US" dirty="0"/>
              <a:t> 			Intercalating agents 			Colon   </a:t>
            </a:r>
            <a:r>
              <a:rPr lang="en-US" dirty="0" smtClean="0"/>
              <a:t>Rectum</a:t>
            </a:r>
            <a:endParaRPr lang="en-US" dirty="0"/>
          </a:p>
          <a:p>
            <a:r>
              <a:rPr lang="en-US" dirty="0" err="1"/>
              <a:t>Bleomycin</a:t>
            </a:r>
            <a:r>
              <a:rPr lang="en-US" dirty="0"/>
              <a:t>                                  Generating free radicals        		Ovary   Testis</a:t>
            </a:r>
          </a:p>
          <a:p>
            <a:r>
              <a:rPr lang="en-US" dirty="0" err="1"/>
              <a:t>Etoposide</a:t>
            </a:r>
            <a:r>
              <a:rPr lang="en-US" dirty="0"/>
              <a:t>      			Inhibiting Topoisomerase II		Ovary   Testis</a:t>
            </a:r>
          </a:p>
          <a:p>
            <a:r>
              <a:rPr lang="en-US" dirty="0"/>
              <a:t> </a:t>
            </a:r>
          </a:p>
        </p:txBody>
      </p:sp>
    </p:spTree>
    <p:extLst>
      <p:ext uri="{BB962C8B-B14F-4D97-AF65-F5344CB8AC3E}">
        <p14:creationId xmlns:p14="http://schemas.microsoft.com/office/powerpoint/2010/main" val="2882349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32346" r="-32346"/>
          <a:stretch>
            <a:fillRect/>
          </a:stretch>
        </p:blipFill>
        <p:spPr>
          <a:xfrm>
            <a:off x="-878633" y="690936"/>
            <a:ext cx="9882925" cy="5435228"/>
          </a:xfrm>
        </p:spPr>
      </p:pic>
      <p:sp>
        <p:nvSpPr>
          <p:cNvPr id="5" name="Rectangle 4"/>
          <p:cNvSpPr/>
          <p:nvPr/>
        </p:nvSpPr>
        <p:spPr>
          <a:xfrm>
            <a:off x="4191126" y="3244334"/>
            <a:ext cx="4339650" cy="369332"/>
          </a:xfrm>
          <a:prstGeom prst="rect">
            <a:avLst/>
          </a:prstGeom>
        </p:spPr>
        <p:txBody>
          <a:bodyPr wrap="none">
            <a:spAutoFit/>
          </a:bodyPr>
          <a:lstStyle/>
          <a:p>
            <a:r>
              <a:rPr lang="en-US" dirty="0" err="1" smtClean="0"/>
              <a:t>Etoposide</a:t>
            </a:r>
            <a:r>
              <a:rPr lang="en-US" dirty="0" smtClean="0"/>
              <a:t> </a:t>
            </a:r>
            <a:r>
              <a:rPr lang="en-US" dirty="0" err="1" smtClean="0"/>
              <a:t>stablizes</a:t>
            </a:r>
            <a:r>
              <a:rPr lang="en-US" dirty="0" smtClean="0"/>
              <a:t> Top2-DNA end complex. </a:t>
            </a:r>
            <a:endParaRPr lang="en-US" dirty="0"/>
          </a:p>
        </p:txBody>
      </p:sp>
      <p:sp>
        <p:nvSpPr>
          <p:cNvPr id="6" name="Oval 5"/>
          <p:cNvSpPr/>
          <p:nvPr/>
        </p:nvSpPr>
        <p:spPr>
          <a:xfrm>
            <a:off x="1848876" y="1886067"/>
            <a:ext cx="2342250" cy="2072806"/>
          </a:xfrm>
          <a:prstGeom prst="ellipse">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93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023457" y="1507762"/>
            <a:ext cx="6689531" cy="4448538"/>
          </a:xfrm>
          <a:prstGeom prst="rect">
            <a:avLst/>
          </a:prstGeom>
        </p:spPr>
      </p:pic>
    </p:spTree>
    <p:extLst>
      <p:ext uri="{BB962C8B-B14F-4D97-AF65-F5344CB8AC3E}">
        <p14:creationId xmlns:p14="http://schemas.microsoft.com/office/powerpoint/2010/main" val="88803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cxnSp>
        <p:nvCxnSpPr>
          <p:cNvPr id="8" name="Straight Connector 7"/>
          <p:cNvCxnSpPr/>
          <p:nvPr/>
        </p:nvCxnSpPr>
        <p:spPr>
          <a:xfrm>
            <a:off x="4078941" y="1733176"/>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96872" y="3725530"/>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114803" y="5075421"/>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743372" y="3728520"/>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731421" y="2026025"/>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061019" y="2029015"/>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92578" y="4755689"/>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92578" y="1718235"/>
            <a:ext cx="55282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Content Placeholder 16"/>
          <p:cNvPicPr>
            <a:picLocks noGrp="1" noChangeAspect="1"/>
          </p:cNvPicPr>
          <p:nvPr>
            <p:ph idx="1"/>
          </p:nvPr>
        </p:nvPicPr>
        <p:blipFill>
          <a:blip r:embed="rId2"/>
          <a:srcRect l="-44942" r="-44942"/>
          <a:stretch>
            <a:fillRect/>
          </a:stretch>
        </p:blipFill>
        <p:spPr>
          <a:xfrm>
            <a:off x="-894152" y="274638"/>
            <a:ext cx="10874857" cy="5980752"/>
          </a:xfrm>
        </p:spPr>
      </p:pic>
      <p:cxnSp>
        <p:nvCxnSpPr>
          <p:cNvPr id="18" name="Straight Connector 17"/>
          <p:cNvCxnSpPr/>
          <p:nvPr/>
        </p:nvCxnSpPr>
        <p:spPr>
          <a:xfrm>
            <a:off x="3737379" y="1603372"/>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755310" y="3595726"/>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749719" y="4945617"/>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01810" y="3598716"/>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389859" y="1896221"/>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719457" y="1899211"/>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351016" y="4625885"/>
            <a:ext cx="5528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351016" y="1588431"/>
            <a:ext cx="55282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05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ChangeArrowheads="1"/>
          </p:cNvSpPr>
          <p:nvPr/>
        </p:nvSpPr>
        <p:spPr bwMode="auto">
          <a:xfrm>
            <a:off x="3144838" y="2162175"/>
            <a:ext cx="7540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99"/>
                </a:solidFill>
                <a:latin typeface="Times New Roman" charset="0"/>
                <a:ea typeface="ＭＳ Ｐゴシック" charset="0"/>
                <a:cs typeface="ＭＳ Ｐゴシック" charset="0"/>
              </a:rPr>
              <a:t>ATM </a:t>
            </a:r>
            <a:endParaRPr lang="en-US" altLang="ja-JP">
              <a:latin typeface="Times New Roman" charset="0"/>
              <a:ea typeface="ＭＳ Ｐゴシック" charset="0"/>
              <a:cs typeface="ＭＳ Ｐゴシック" charset="0"/>
            </a:endParaRPr>
          </a:p>
        </p:txBody>
      </p:sp>
      <p:sp>
        <p:nvSpPr>
          <p:cNvPr id="376835" name="Rectangle 3"/>
          <p:cNvSpPr>
            <a:spLocks noChangeArrowheads="1"/>
          </p:cNvSpPr>
          <p:nvPr/>
        </p:nvSpPr>
        <p:spPr bwMode="auto">
          <a:xfrm>
            <a:off x="3870325" y="2162175"/>
            <a:ext cx="54451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and </a:t>
            </a:r>
            <a:endParaRPr lang="en-US" altLang="ja-JP">
              <a:latin typeface="Times New Roman" charset="0"/>
              <a:ea typeface="ＭＳ Ｐゴシック" charset="0"/>
              <a:cs typeface="ＭＳ Ｐゴシック" charset="0"/>
            </a:endParaRPr>
          </a:p>
        </p:txBody>
      </p:sp>
      <p:sp>
        <p:nvSpPr>
          <p:cNvPr id="376836" name="Rectangle 4"/>
          <p:cNvSpPr>
            <a:spLocks noChangeArrowheads="1"/>
          </p:cNvSpPr>
          <p:nvPr/>
        </p:nvSpPr>
        <p:spPr bwMode="auto">
          <a:xfrm>
            <a:off x="4381500" y="2162175"/>
            <a:ext cx="6159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99"/>
                </a:solidFill>
                <a:latin typeface="Times New Roman" charset="0"/>
                <a:ea typeface="ＭＳ Ｐゴシック" charset="0"/>
                <a:cs typeface="ＭＳ Ｐゴシック" charset="0"/>
              </a:rPr>
              <a:t>ATR</a:t>
            </a:r>
            <a:endParaRPr lang="en-US" altLang="ja-JP">
              <a:latin typeface="Times New Roman" charset="0"/>
              <a:ea typeface="ＭＳ Ｐゴシック" charset="0"/>
              <a:cs typeface="ＭＳ Ｐゴシック" charset="0"/>
            </a:endParaRPr>
          </a:p>
        </p:txBody>
      </p:sp>
      <p:sp>
        <p:nvSpPr>
          <p:cNvPr id="376837" name="Rectangle 5"/>
          <p:cNvSpPr>
            <a:spLocks noChangeArrowheads="1"/>
          </p:cNvSpPr>
          <p:nvPr/>
        </p:nvSpPr>
        <p:spPr bwMode="auto">
          <a:xfrm>
            <a:off x="4973638" y="2162175"/>
            <a:ext cx="20367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  protein kinases</a:t>
            </a:r>
            <a:endParaRPr lang="en-US" altLang="ja-JP">
              <a:latin typeface="Times New Roman" charset="0"/>
              <a:ea typeface="ＭＳ Ｐゴシック" charset="0"/>
              <a:cs typeface="ＭＳ Ｐゴシック" charset="0"/>
            </a:endParaRPr>
          </a:p>
        </p:txBody>
      </p:sp>
      <p:sp>
        <p:nvSpPr>
          <p:cNvPr id="376838" name="Rectangle 6"/>
          <p:cNvSpPr>
            <a:spLocks noChangeArrowheads="1"/>
          </p:cNvSpPr>
          <p:nvPr/>
        </p:nvSpPr>
        <p:spPr bwMode="auto">
          <a:xfrm>
            <a:off x="3144838" y="3479800"/>
            <a:ext cx="682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99"/>
                </a:solidFill>
                <a:latin typeface="Times New Roman" charset="0"/>
                <a:ea typeface="ＭＳ Ｐゴシック" charset="0"/>
                <a:cs typeface="ＭＳ Ｐゴシック" charset="0"/>
              </a:rPr>
              <a:t>Chk1</a:t>
            </a:r>
            <a:endParaRPr lang="en-US" altLang="ja-JP">
              <a:latin typeface="Times New Roman" charset="0"/>
              <a:ea typeface="ＭＳ Ｐゴシック" charset="0"/>
              <a:cs typeface="ＭＳ Ｐゴシック" charset="0"/>
            </a:endParaRPr>
          </a:p>
        </p:txBody>
      </p:sp>
      <p:sp>
        <p:nvSpPr>
          <p:cNvPr id="376839" name="Rectangle 7"/>
          <p:cNvSpPr>
            <a:spLocks noChangeArrowheads="1"/>
          </p:cNvSpPr>
          <p:nvPr/>
        </p:nvSpPr>
        <p:spPr bwMode="auto">
          <a:xfrm>
            <a:off x="3787775" y="3479800"/>
            <a:ext cx="6175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 and </a:t>
            </a:r>
            <a:endParaRPr lang="en-US" altLang="ja-JP">
              <a:latin typeface="Times New Roman" charset="0"/>
              <a:ea typeface="ＭＳ Ｐゴシック" charset="0"/>
              <a:cs typeface="ＭＳ Ｐゴシック" charset="0"/>
            </a:endParaRPr>
          </a:p>
        </p:txBody>
      </p:sp>
      <p:sp>
        <p:nvSpPr>
          <p:cNvPr id="376840" name="Rectangle 8"/>
          <p:cNvSpPr>
            <a:spLocks noChangeArrowheads="1"/>
          </p:cNvSpPr>
          <p:nvPr/>
        </p:nvSpPr>
        <p:spPr bwMode="auto">
          <a:xfrm>
            <a:off x="4364038" y="3479800"/>
            <a:ext cx="6826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dirty="0">
                <a:solidFill>
                  <a:srgbClr val="000099"/>
                </a:solidFill>
                <a:latin typeface="Times New Roman" charset="0"/>
                <a:ea typeface="ＭＳ Ｐゴシック" charset="0"/>
                <a:cs typeface="ＭＳ Ｐゴシック" charset="0"/>
              </a:rPr>
              <a:t>Chk2</a:t>
            </a:r>
            <a:endParaRPr lang="en-US" altLang="ja-JP" dirty="0">
              <a:latin typeface="Times New Roman" charset="0"/>
              <a:ea typeface="ＭＳ Ｐゴシック" charset="0"/>
              <a:cs typeface="ＭＳ Ｐゴシック" charset="0"/>
            </a:endParaRPr>
          </a:p>
        </p:txBody>
      </p:sp>
      <p:sp>
        <p:nvSpPr>
          <p:cNvPr id="376841" name="Rectangle 9"/>
          <p:cNvSpPr>
            <a:spLocks noChangeArrowheads="1"/>
          </p:cNvSpPr>
          <p:nvPr/>
        </p:nvSpPr>
        <p:spPr bwMode="auto">
          <a:xfrm>
            <a:off x="5151438" y="3479800"/>
            <a:ext cx="19637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protein kinases </a:t>
            </a:r>
            <a:endParaRPr lang="en-US" altLang="ja-JP">
              <a:latin typeface="Times New Roman" charset="0"/>
              <a:ea typeface="ＭＳ Ｐゴシック" charset="0"/>
              <a:cs typeface="ＭＳ Ｐゴシック" charset="0"/>
            </a:endParaRPr>
          </a:p>
        </p:txBody>
      </p:sp>
      <p:sp>
        <p:nvSpPr>
          <p:cNvPr id="376842" name="Rectangle 10"/>
          <p:cNvSpPr>
            <a:spLocks noChangeArrowheads="1"/>
          </p:cNvSpPr>
          <p:nvPr/>
        </p:nvSpPr>
        <p:spPr bwMode="auto">
          <a:xfrm>
            <a:off x="3475038" y="2524125"/>
            <a:ext cx="3292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800" dirty="0">
                <a:solidFill>
                  <a:srgbClr val="000000"/>
                </a:solidFill>
                <a:latin typeface="Times New Roman" charset="0"/>
                <a:ea typeface="ＭＳ Ｐゴシック" charset="0"/>
                <a:cs typeface="ＭＳ Ｐゴシック" charset="0"/>
              </a:rPr>
              <a:t>Tel1 and </a:t>
            </a:r>
            <a:r>
              <a:rPr lang="en-US" altLang="ja-JP" sz="2000" dirty="0">
                <a:solidFill>
                  <a:srgbClr val="000000"/>
                </a:solidFill>
                <a:latin typeface="Times New Roman" charset="0"/>
                <a:ea typeface="ＭＳ Ｐゴシック" charset="0"/>
                <a:cs typeface="ＭＳ Ｐゴシック" charset="0"/>
              </a:rPr>
              <a:t>Mec1</a:t>
            </a:r>
            <a:r>
              <a:rPr lang="en-US" altLang="ja-JP" sz="1800" dirty="0">
                <a:solidFill>
                  <a:srgbClr val="000000"/>
                </a:solidFill>
                <a:latin typeface="Times New Roman" charset="0"/>
                <a:ea typeface="ＭＳ Ｐゴシック" charset="0"/>
                <a:cs typeface="ＭＳ Ｐゴシック" charset="0"/>
              </a:rPr>
              <a:t> in budding yeast  </a:t>
            </a:r>
            <a:endParaRPr lang="en-US" altLang="ja-JP" dirty="0">
              <a:latin typeface="Times New Roman" charset="0"/>
              <a:ea typeface="ＭＳ Ｐゴシック" charset="0"/>
              <a:cs typeface="ＭＳ Ｐゴシック" charset="0"/>
            </a:endParaRPr>
          </a:p>
        </p:txBody>
      </p:sp>
      <p:sp>
        <p:nvSpPr>
          <p:cNvPr id="376843" name="Rectangle 11"/>
          <p:cNvSpPr>
            <a:spLocks noChangeArrowheads="1"/>
          </p:cNvSpPr>
          <p:nvPr/>
        </p:nvSpPr>
        <p:spPr bwMode="auto">
          <a:xfrm>
            <a:off x="3376613" y="3875088"/>
            <a:ext cx="3390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1600">
                <a:solidFill>
                  <a:srgbClr val="000000"/>
                </a:solidFill>
                <a:latin typeface="Times New Roman" charset="0"/>
                <a:ea typeface="ＭＳ Ｐゴシック" charset="0"/>
                <a:cs typeface="ＭＳ Ｐゴシック" charset="0"/>
              </a:rPr>
              <a:t>Chk1</a:t>
            </a:r>
            <a:r>
              <a:rPr lang="en-US" altLang="ja-JP" sz="1800">
                <a:solidFill>
                  <a:srgbClr val="000000"/>
                </a:solidFill>
                <a:latin typeface="Times New Roman" charset="0"/>
                <a:ea typeface="ＭＳ Ｐゴシック" charset="0"/>
                <a:cs typeface="ＭＳ Ｐゴシック" charset="0"/>
              </a:rPr>
              <a:t> and </a:t>
            </a:r>
            <a:r>
              <a:rPr lang="en-US" altLang="ja-JP" sz="2000">
                <a:solidFill>
                  <a:srgbClr val="000000"/>
                </a:solidFill>
                <a:latin typeface="Times New Roman" charset="0"/>
                <a:ea typeface="ＭＳ Ｐゴシック" charset="0"/>
                <a:cs typeface="ＭＳ Ｐゴシック" charset="0"/>
              </a:rPr>
              <a:t>Rad53</a:t>
            </a:r>
            <a:r>
              <a:rPr lang="en-US" altLang="ja-JP" sz="1800">
                <a:solidFill>
                  <a:srgbClr val="000000"/>
                </a:solidFill>
                <a:latin typeface="Times New Roman" charset="0"/>
                <a:ea typeface="ＭＳ Ｐゴシック" charset="0"/>
                <a:cs typeface="ＭＳ Ｐゴシック" charset="0"/>
              </a:rPr>
              <a:t> in budding yeast </a:t>
            </a:r>
            <a:endParaRPr lang="en-US" altLang="ja-JP">
              <a:latin typeface="Times New Roman" charset="0"/>
              <a:ea typeface="ＭＳ Ｐゴシック" charset="0"/>
              <a:cs typeface="ＭＳ Ｐゴシック" charset="0"/>
            </a:endParaRPr>
          </a:p>
        </p:txBody>
      </p:sp>
      <p:sp>
        <p:nvSpPr>
          <p:cNvPr id="376844" name="Rectangle 12"/>
          <p:cNvSpPr>
            <a:spLocks noChangeArrowheads="1"/>
          </p:cNvSpPr>
          <p:nvPr/>
        </p:nvSpPr>
        <p:spPr bwMode="auto">
          <a:xfrm>
            <a:off x="3359150" y="4946650"/>
            <a:ext cx="20843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Cell cycle arrest </a:t>
            </a:r>
            <a:endParaRPr lang="en-US" altLang="ja-JP">
              <a:latin typeface="Times New Roman" charset="0"/>
              <a:ea typeface="ＭＳ Ｐゴシック" charset="0"/>
              <a:cs typeface="ＭＳ Ｐゴシック" charset="0"/>
            </a:endParaRPr>
          </a:p>
        </p:txBody>
      </p:sp>
      <p:sp>
        <p:nvSpPr>
          <p:cNvPr id="376845" name="Rectangle 13"/>
          <p:cNvSpPr>
            <a:spLocks noChangeArrowheads="1"/>
          </p:cNvSpPr>
          <p:nvPr/>
        </p:nvSpPr>
        <p:spPr bwMode="auto">
          <a:xfrm>
            <a:off x="3359150" y="5259388"/>
            <a:ext cx="33432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Transcriptional activation </a:t>
            </a:r>
            <a:endParaRPr lang="en-US" altLang="ja-JP">
              <a:latin typeface="Times New Roman" charset="0"/>
              <a:ea typeface="ＭＳ Ｐゴシック" charset="0"/>
              <a:cs typeface="ＭＳ Ｐゴシック" charset="0"/>
            </a:endParaRPr>
          </a:p>
        </p:txBody>
      </p:sp>
      <p:sp>
        <p:nvSpPr>
          <p:cNvPr id="376846" name="Rectangle 14"/>
          <p:cNvSpPr>
            <a:spLocks noChangeArrowheads="1"/>
          </p:cNvSpPr>
          <p:nvPr/>
        </p:nvSpPr>
        <p:spPr bwMode="auto">
          <a:xfrm>
            <a:off x="3359150" y="5572125"/>
            <a:ext cx="1233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300">
                <a:solidFill>
                  <a:srgbClr val="000000"/>
                </a:solidFill>
                <a:latin typeface="Times New Roman" charset="0"/>
                <a:ea typeface="ＭＳ Ｐゴシック" charset="0"/>
                <a:cs typeface="ＭＳ Ｐゴシック" charset="0"/>
              </a:rPr>
              <a:t>Apoptosis</a:t>
            </a:r>
            <a:endParaRPr lang="en-US" altLang="ja-JP">
              <a:latin typeface="Times New Roman" charset="0"/>
              <a:ea typeface="ＭＳ Ｐゴシック" charset="0"/>
              <a:cs typeface="ＭＳ Ｐゴシック" charset="0"/>
            </a:endParaRPr>
          </a:p>
        </p:txBody>
      </p:sp>
      <p:sp>
        <p:nvSpPr>
          <p:cNvPr id="376847" name="Rectangle 15"/>
          <p:cNvSpPr>
            <a:spLocks noChangeArrowheads="1"/>
          </p:cNvSpPr>
          <p:nvPr/>
        </p:nvSpPr>
        <p:spPr bwMode="auto">
          <a:xfrm>
            <a:off x="793750" y="792163"/>
            <a:ext cx="1752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charset="0"/>
                <a:ea typeface="ＭＳ Ｐゴシック" charset="0"/>
                <a:cs typeface="ＭＳ Ｐゴシック" charset="0"/>
              </a:rPr>
              <a:t>DNA damage</a:t>
            </a:r>
            <a:endParaRPr lang="en-US" altLang="ja-JP">
              <a:latin typeface="Times New Roman" charset="0"/>
              <a:ea typeface="ＭＳ Ｐゴシック" charset="0"/>
              <a:cs typeface="ＭＳ Ｐゴシック" charset="0"/>
            </a:endParaRPr>
          </a:p>
        </p:txBody>
      </p:sp>
      <p:grpSp>
        <p:nvGrpSpPr>
          <p:cNvPr id="376848" name="Group 16"/>
          <p:cNvGrpSpPr>
            <a:grpSpLocks/>
          </p:cNvGrpSpPr>
          <p:nvPr/>
        </p:nvGrpSpPr>
        <p:grpSpPr bwMode="auto">
          <a:xfrm>
            <a:off x="3856038" y="1600200"/>
            <a:ext cx="304800" cy="461963"/>
            <a:chOff x="2190" y="1856"/>
            <a:chExt cx="187" cy="291"/>
          </a:xfrm>
        </p:grpSpPr>
        <p:sp>
          <p:nvSpPr>
            <p:cNvPr id="376849" name="Freeform 17"/>
            <p:cNvSpPr>
              <a:spLocks/>
            </p:cNvSpPr>
            <p:nvPr/>
          </p:nvSpPr>
          <p:spPr bwMode="auto">
            <a:xfrm>
              <a:off x="2190" y="1960"/>
              <a:ext cx="187" cy="187"/>
            </a:xfrm>
            <a:custGeom>
              <a:avLst/>
              <a:gdLst>
                <a:gd name="T0" fmla="*/ 93 w 187"/>
                <a:gd name="T1" fmla="*/ 187 h 187"/>
                <a:gd name="T2" fmla="*/ 0 w 187"/>
                <a:gd name="T3" fmla="*/ 0 h 187"/>
                <a:gd name="T4" fmla="*/ 93 w 187"/>
                <a:gd name="T5" fmla="*/ 0 h 187"/>
                <a:gd name="T6" fmla="*/ 187 w 187"/>
                <a:gd name="T7" fmla="*/ 0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lnTo>
                    <a:pt x="0" y="0"/>
                  </a:lnTo>
                  <a:lnTo>
                    <a:pt x="93" y="0"/>
                  </a:lnTo>
                  <a:lnTo>
                    <a:pt x="187" y="0"/>
                  </a:lnTo>
                  <a:lnTo>
                    <a:pt x="93"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850" name="Line 18"/>
            <p:cNvSpPr>
              <a:spLocks noChangeShapeType="1"/>
            </p:cNvSpPr>
            <p:nvPr/>
          </p:nvSpPr>
          <p:spPr bwMode="auto">
            <a:xfrm>
              <a:off x="2283" y="1856"/>
              <a:ext cx="1" cy="104"/>
            </a:xfrm>
            <a:prstGeom prst="line">
              <a:avLst/>
            </a:prstGeom>
            <a:noFill/>
            <a:ln w="984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6851" name="Group 19"/>
          <p:cNvGrpSpPr>
            <a:grpSpLocks/>
          </p:cNvGrpSpPr>
          <p:nvPr/>
        </p:nvGrpSpPr>
        <p:grpSpPr bwMode="auto">
          <a:xfrm>
            <a:off x="3856038" y="2967038"/>
            <a:ext cx="304800" cy="461962"/>
            <a:chOff x="2190" y="1856"/>
            <a:chExt cx="187" cy="291"/>
          </a:xfrm>
        </p:grpSpPr>
        <p:sp>
          <p:nvSpPr>
            <p:cNvPr id="376852" name="Freeform 20"/>
            <p:cNvSpPr>
              <a:spLocks/>
            </p:cNvSpPr>
            <p:nvPr/>
          </p:nvSpPr>
          <p:spPr bwMode="auto">
            <a:xfrm>
              <a:off x="2190" y="1960"/>
              <a:ext cx="187" cy="187"/>
            </a:xfrm>
            <a:custGeom>
              <a:avLst/>
              <a:gdLst>
                <a:gd name="T0" fmla="*/ 93 w 187"/>
                <a:gd name="T1" fmla="*/ 187 h 187"/>
                <a:gd name="T2" fmla="*/ 0 w 187"/>
                <a:gd name="T3" fmla="*/ 0 h 187"/>
                <a:gd name="T4" fmla="*/ 93 w 187"/>
                <a:gd name="T5" fmla="*/ 0 h 187"/>
                <a:gd name="T6" fmla="*/ 187 w 187"/>
                <a:gd name="T7" fmla="*/ 0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lnTo>
                    <a:pt x="0" y="0"/>
                  </a:lnTo>
                  <a:lnTo>
                    <a:pt x="93" y="0"/>
                  </a:lnTo>
                  <a:lnTo>
                    <a:pt x="187" y="0"/>
                  </a:lnTo>
                  <a:lnTo>
                    <a:pt x="93"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853" name="Line 21"/>
            <p:cNvSpPr>
              <a:spLocks noChangeShapeType="1"/>
            </p:cNvSpPr>
            <p:nvPr/>
          </p:nvSpPr>
          <p:spPr bwMode="auto">
            <a:xfrm>
              <a:off x="2283" y="1856"/>
              <a:ext cx="1" cy="104"/>
            </a:xfrm>
            <a:prstGeom prst="line">
              <a:avLst/>
            </a:prstGeom>
            <a:noFill/>
            <a:ln w="984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6854" name="Group 22"/>
          <p:cNvGrpSpPr>
            <a:grpSpLocks/>
          </p:cNvGrpSpPr>
          <p:nvPr/>
        </p:nvGrpSpPr>
        <p:grpSpPr bwMode="auto">
          <a:xfrm>
            <a:off x="3856038" y="4341896"/>
            <a:ext cx="304800" cy="461963"/>
            <a:chOff x="2190" y="1856"/>
            <a:chExt cx="187" cy="291"/>
          </a:xfrm>
        </p:grpSpPr>
        <p:sp>
          <p:nvSpPr>
            <p:cNvPr id="376855" name="Freeform 23"/>
            <p:cNvSpPr>
              <a:spLocks/>
            </p:cNvSpPr>
            <p:nvPr/>
          </p:nvSpPr>
          <p:spPr bwMode="auto">
            <a:xfrm>
              <a:off x="2190" y="1960"/>
              <a:ext cx="187" cy="187"/>
            </a:xfrm>
            <a:custGeom>
              <a:avLst/>
              <a:gdLst>
                <a:gd name="T0" fmla="*/ 93 w 187"/>
                <a:gd name="T1" fmla="*/ 187 h 187"/>
                <a:gd name="T2" fmla="*/ 0 w 187"/>
                <a:gd name="T3" fmla="*/ 0 h 187"/>
                <a:gd name="T4" fmla="*/ 93 w 187"/>
                <a:gd name="T5" fmla="*/ 0 h 187"/>
                <a:gd name="T6" fmla="*/ 187 w 187"/>
                <a:gd name="T7" fmla="*/ 0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lnTo>
                    <a:pt x="0" y="0"/>
                  </a:lnTo>
                  <a:lnTo>
                    <a:pt x="93" y="0"/>
                  </a:lnTo>
                  <a:lnTo>
                    <a:pt x="187" y="0"/>
                  </a:lnTo>
                  <a:lnTo>
                    <a:pt x="93"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856" name="Line 24"/>
            <p:cNvSpPr>
              <a:spLocks noChangeShapeType="1"/>
            </p:cNvSpPr>
            <p:nvPr/>
          </p:nvSpPr>
          <p:spPr bwMode="auto">
            <a:xfrm>
              <a:off x="2283" y="1856"/>
              <a:ext cx="1" cy="104"/>
            </a:xfrm>
            <a:prstGeom prst="line">
              <a:avLst/>
            </a:prstGeom>
            <a:noFill/>
            <a:ln w="984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6857" name="Rectangle 25"/>
          <p:cNvSpPr>
            <a:spLocks noGrp="1" noChangeArrowheads="1"/>
          </p:cNvSpPr>
          <p:nvPr>
            <p:ph type="title" idx="4294967295"/>
          </p:nvPr>
        </p:nvSpPr>
        <p:spPr>
          <a:xfrm>
            <a:off x="1774825" y="5943600"/>
            <a:ext cx="7772400" cy="1143000"/>
          </a:xfrm>
        </p:spPr>
        <p:txBody>
          <a:bodyPr>
            <a:normAutofit fontScale="90000"/>
          </a:bodyPr>
          <a:lstStyle/>
          <a:p>
            <a:r>
              <a:rPr lang="en-US" altLang="ja-JP">
                <a:ea typeface="ＭＳ Ｐゴシック" charset="0"/>
                <a:cs typeface="ＭＳ Ｐゴシック" charset="0"/>
              </a:rPr>
              <a:t> </a:t>
            </a:r>
            <a:r>
              <a:rPr lang="ja-JP" altLang="en-US" sz="2100" b="1" i="1">
                <a:solidFill>
                  <a:schemeClr val="tx1"/>
                </a:solidFill>
                <a:latin typeface="Times New Roman" charset="0"/>
                <a:ea typeface="ＭＳ Ｐゴシック" charset="0"/>
                <a:cs typeface="ＭＳ Ｐゴシック" charset="0"/>
              </a:rPr>
              <a:t>“</a:t>
            </a:r>
            <a:r>
              <a:rPr lang="en-US" altLang="ja-JP" sz="2100" b="1" i="1">
                <a:solidFill>
                  <a:schemeClr val="tx1"/>
                </a:solidFill>
                <a:latin typeface="Times New Roman" charset="0"/>
                <a:ea typeface="ＭＳ Ｐゴシック" charset="0"/>
                <a:cs typeface="ＭＳ Ｐゴシック" charset="0"/>
              </a:rPr>
              <a:t> Checkpoint  response</a:t>
            </a:r>
            <a:r>
              <a:rPr lang="ja-JP" altLang="en-US" sz="2100" b="1" i="1">
                <a:solidFill>
                  <a:schemeClr val="tx1"/>
                </a:solidFill>
                <a:latin typeface="Times New Roman" charset="0"/>
                <a:ea typeface="ＭＳ Ｐゴシック" charset="0"/>
                <a:cs typeface="ＭＳ Ｐゴシック" charset="0"/>
              </a:rPr>
              <a:t>“</a:t>
            </a:r>
            <a:r>
              <a:rPr lang="en-US" altLang="ja-JP" sz="2100" b="1" i="1">
                <a:solidFill>
                  <a:schemeClr val="tx1"/>
                </a:solidFill>
                <a:latin typeface="Times New Roman" charset="0"/>
                <a:ea typeface="ＭＳ Ｐゴシック" charset="0"/>
                <a:cs typeface="ＭＳ Ｐゴシック" charset="0"/>
              </a:rPr>
              <a:t> </a:t>
            </a:r>
            <a:br>
              <a:rPr lang="en-US" altLang="ja-JP" sz="2100" b="1" i="1">
                <a:solidFill>
                  <a:schemeClr val="tx1"/>
                </a:solidFill>
                <a:latin typeface="Times New Roman" charset="0"/>
                <a:ea typeface="ＭＳ Ｐゴシック" charset="0"/>
                <a:cs typeface="ＭＳ Ｐゴシック" charset="0"/>
              </a:rPr>
            </a:br>
            <a:endParaRPr lang="en-US" altLang="ja-JP">
              <a:ea typeface="ＭＳ Ｐゴシック" charset="0"/>
              <a:cs typeface="ＭＳ Ｐゴシック" charset="0"/>
            </a:endParaRPr>
          </a:p>
        </p:txBody>
      </p:sp>
      <p:sp>
        <p:nvSpPr>
          <p:cNvPr id="376858" name="Text Box 26"/>
          <p:cNvSpPr txBox="1">
            <a:spLocks noChangeArrowheads="1"/>
          </p:cNvSpPr>
          <p:nvPr/>
        </p:nvSpPr>
        <p:spPr bwMode="auto">
          <a:xfrm>
            <a:off x="5584825" y="762000"/>
            <a:ext cx="401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ja-JP">
                <a:latin typeface="Times New Roman" charset="0"/>
                <a:ea typeface="ＭＳ Ｐゴシック" charset="0"/>
                <a:cs typeface="ＭＳ Ｐゴシック" charset="0"/>
              </a:rPr>
              <a:t>DNA repair </a:t>
            </a:r>
            <a:endParaRPr lang="en-US" altLang="ja-JP" u="sng">
              <a:latin typeface="Times New Roman" charset="0"/>
              <a:ea typeface="ＭＳ Ｐゴシック" charset="0"/>
              <a:cs typeface="ＭＳ Ｐゴシック" charset="0"/>
            </a:endParaRPr>
          </a:p>
        </p:txBody>
      </p:sp>
      <p:sp>
        <p:nvSpPr>
          <p:cNvPr id="376859" name="Rectangle 27"/>
          <p:cNvSpPr>
            <a:spLocks noChangeArrowheads="1"/>
          </p:cNvSpPr>
          <p:nvPr/>
        </p:nvSpPr>
        <p:spPr bwMode="auto">
          <a:xfrm>
            <a:off x="4999038" y="2971800"/>
            <a:ext cx="416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200">
                <a:solidFill>
                  <a:srgbClr val="38011B"/>
                </a:solidFill>
                <a:latin typeface="Times New Roman" charset="0"/>
                <a:ea typeface="ＭＳ Ｐゴシック" charset="0"/>
                <a:cs typeface="ＭＳ Ｐゴシック" charset="0"/>
              </a:rPr>
              <a:t>ATM and ATR are mutated in </a:t>
            </a:r>
          </a:p>
          <a:p>
            <a:r>
              <a:rPr lang="en-US" altLang="ja-JP" sz="1200">
                <a:solidFill>
                  <a:srgbClr val="38011B"/>
                </a:solidFill>
                <a:latin typeface="Times New Roman" charset="0"/>
                <a:ea typeface="ＭＳ Ｐゴシック" charset="0"/>
                <a:cs typeface="ＭＳ Ｐゴシック" charset="0"/>
              </a:rPr>
              <a:t>ataxia-telangiecasia (A-T) and Seckel syndrome, respectively.</a:t>
            </a:r>
            <a:endParaRPr lang="en-US" altLang="ja-JP" sz="1200" i="1">
              <a:solidFill>
                <a:srgbClr val="38011B"/>
              </a:solidFill>
              <a:latin typeface="Times New Roman" charset="0"/>
              <a:ea typeface="ＭＳ Ｐゴシック" charset="0"/>
              <a:cs typeface="ＭＳ Ｐゴシック" charset="0"/>
            </a:endParaRPr>
          </a:p>
        </p:txBody>
      </p:sp>
      <p:grpSp>
        <p:nvGrpSpPr>
          <p:cNvPr id="376860" name="Group 28"/>
          <p:cNvGrpSpPr>
            <a:grpSpLocks/>
          </p:cNvGrpSpPr>
          <p:nvPr/>
        </p:nvGrpSpPr>
        <p:grpSpPr bwMode="auto">
          <a:xfrm rot="-5400000">
            <a:off x="2864644" y="759619"/>
            <a:ext cx="304800" cy="461962"/>
            <a:chOff x="2190" y="1856"/>
            <a:chExt cx="187" cy="291"/>
          </a:xfrm>
        </p:grpSpPr>
        <p:sp>
          <p:nvSpPr>
            <p:cNvPr id="376861" name="Freeform 29"/>
            <p:cNvSpPr>
              <a:spLocks/>
            </p:cNvSpPr>
            <p:nvPr/>
          </p:nvSpPr>
          <p:spPr bwMode="auto">
            <a:xfrm>
              <a:off x="2190" y="1960"/>
              <a:ext cx="187" cy="187"/>
            </a:xfrm>
            <a:custGeom>
              <a:avLst/>
              <a:gdLst>
                <a:gd name="T0" fmla="*/ 93 w 187"/>
                <a:gd name="T1" fmla="*/ 187 h 187"/>
                <a:gd name="T2" fmla="*/ 0 w 187"/>
                <a:gd name="T3" fmla="*/ 0 h 187"/>
                <a:gd name="T4" fmla="*/ 93 w 187"/>
                <a:gd name="T5" fmla="*/ 0 h 187"/>
                <a:gd name="T6" fmla="*/ 187 w 187"/>
                <a:gd name="T7" fmla="*/ 0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lnTo>
                    <a:pt x="0" y="0"/>
                  </a:lnTo>
                  <a:lnTo>
                    <a:pt x="93" y="0"/>
                  </a:lnTo>
                  <a:lnTo>
                    <a:pt x="187" y="0"/>
                  </a:lnTo>
                  <a:lnTo>
                    <a:pt x="93"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862" name="Line 30"/>
            <p:cNvSpPr>
              <a:spLocks noChangeShapeType="1"/>
            </p:cNvSpPr>
            <p:nvPr/>
          </p:nvSpPr>
          <p:spPr bwMode="auto">
            <a:xfrm>
              <a:off x="2283" y="1856"/>
              <a:ext cx="1" cy="104"/>
            </a:xfrm>
            <a:prstGeom prst="line">
              <a:avLst/>
            </a:prstGeom>
            <a:noFill/>
            <a:ln w="984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6863" name="Rectangle 31"/>
          <p:cNvSpPr>
            <a:spLocks noChangeArrowheads="1"/>
          </p:cNvSpPr>
          <p:nvPr/>
        </p:nvSpPr>
        <p:spPr bwMode="auto">
          <a:xfrm>
            <a:off x="3375025" y="762000"/>
            <a:ext cx="2235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a:solidFill>
                  <a:srgbClr val="000000"/>
                </a:solidFill>
                <a:latin typeface="Times New Roman" charset="0"/>
                <a:ea typeface="ＭＳ Ｐゴシック" charset="0"/>
                <a:cs typeface="ＭＳ Ｐゴシック" charset="0"/>
              </a:rPr>
              <a:t> processing</a:t>
            </a:r>
          </a:p>
          <a:p>
            <a:r>
              <a:rPr lang="en-US" altLang="ja-JP">
                <a:solidFill>
                  <a:srgbClr val="000000"/>
                </a:solidFill>
                <a:latin typeface="Times New Roman" charset="0"/>
                <a:ea typeface="ＭＳ Ｐゴシック" charset="0"/>
                <a:cs typeface="ＭＳ Ｐゴシック" charset="0"/>
              </a:rPr>
              <a:t>(repair proteins) </a:t>
            </a:r>
            <a:endParaRPr lang="en-US" altLang="ja-JP">
              <a:latin typeface="Times New Roman" charset="0"/>
              <a:ea typeface="ＭＳ Ｐゴシック" charset="0"/>
              <a:cs typeface="ＭＳ Ｐゴシック" charset="0"/>
            </a:endParaRPr>
          </a:p>
        </p:txBody>
      </p:sp>
      <p:grpSp>
        <p:nvGrpSpPr>
          <p:cNvPr id="376864" name="Group 32"/>
          <p:cNvGrpSpPr>
            <a:grpSpLocks/>
          </p:cNvGrpSpPr>
          <p:nvPr/>
        </p:nvGrpSpPr>
        <p:grpSpPr bwMode="auto">
          <a:xfrm rot="-5400000">
            <a:off x="5049044" y="759619"/>
            <a:ext cx="304800" cy="461962"/>
            <a:chOff x="2190" y="1856"/>
            <a:chExt cx="187" cy="291"/>
          </a:xfrm>
        </p:grpSpPr>
        <p:sp>
          <p:nvSpPr>
            <p:cNvPr id="376865" name="Freeform 33"/>
            <p:cNvSpPr>
              <a:spLocks/>
            </p:cNvSpPr>
            <p:nvPr/>
          </p:nvSpPr>
          <p:spPr bwMode="auto">
            <a:xfrm>
              <a:off x="2190" y="1960"/>
              <a:ext cx="187" cy="187"/>
            </a:xfrm>
            <a:custGeom>
              <a:avLst/>
              <a:gdLst>
                <a:gd name="T0" fmla="*/ 93 w 187"/>
                <a:gd name="T1" fmla="*/ 187 h 187"/>
                <a:gd name="T2" fmla="*/ 0 w 187"/>
                <a:gd name="T3" fmla="*/ 0 h 187"/>
                <a:gd name="T4" fmla="*/ 93 w 187"/>
                <a:gd name="T5" fmla="*/ 0 h 187"/>
                <a:gd name="T6" fmla="*/ 187 w 187"/>
                <a:gd name="T7" fmla="*/ 0 h 187"/>
                <a:gd name="T8" fmla="*/ 93 w 187"/>
                <a:gd name="T9" fmla="*/ 187 h 187"/>
              </a:gdLst>
              <a:ahLst/>
              <a:cxnLst>
                <a:cxn ang="0">
                  <a:pos x="T0" y="T1"/>
                </a:cxn>
                <a:cxn ang="0">
                  <a:pos x="T2" y="T3"/>
                </a:cxn>
                <a:cxn ang="0">
                  <a:pos x="T4" y="T5"/>
                </a:cxn>
                <a:cxn ang="0">
                  <a:pos x="T6" y="T7"/>
                </a:cxn>
                <a:cxn ang="0">
                  <a:pos x="T8" y="T9"/>
                </a:cxn>
              </a:cxnLst>
              <a:rect l="0" t="0" r="r" b="b"/>
              <a:pathLst>
                <a:path w="187" h="187">
                  <a:moveTo>
                    <a:pt x="93" y="187"/>
                  </a:moveTo>
                  <a:lnTo>
                    <a:pt x="0" y="0"/>
                  </a:lnTo>
                  <a:lnTo>
                    <a:pt x="93" y="0"/>
                  </a:lnTo>
                  <a:lnTo>
                    <a:pt x="187" y="0"/>
                  </a:lnTo>
                  <a:lnTo>
                    <a:pt x="93"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866" name="Line 34"/>
            <p:cNvSpPr>
              <a:spLocks noChangeShapeType="1"/>
            </p:cNvSpPr>
            <p:nvPr/>
          </p:nvSpPr>
          <p:spPr bwMode="auto">
            <a:xfrm>
              <a:off x="2283" y="1856"/>
              <a:ext cx="1" cy="104"/>
            </a:xfrm>
            <a:prstGeom prst="line">
              <a:avLst/>
            </a:prstGeom>
            <a:noFill/>
            <a:ln w="984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Rectangle 1"/>
          <p:cNvSpPr/>
          <p:nvPr/>
        </p:nvSpPr>
        <p:spPr>
          <a:xfrm>
            <a:off x="4229561" y="4346100"/>
            <a:ext cx="723275" cy="523220"/>
          </a:xfrm>
          <a:prstGeom prst="rect">
            <a:avLst/>
          </a:prstGeom>
        </p:spPr>
        <p:txBody>
          <a:bodyPr wrap="none">
            <a:spAutoFit/>
          </a:bodyPr>
          <a:lstStyle/>
          <a:p>
            <a:r>
              <a:rPr lang="en-US" altLang="ja-JP" sz="2800" dirty="0" smtClean="0">
                <a:solidFill>
                  <a:srgbClr val="000099"/>
                </a:solidFill>
                <a:latin typeface="Times New Roman" charset="0"/>
                <a:ea typeface="ＭＳ Ｐゴシック" charset="0"/>
                <a:cs typeface="ＭＳ Ｐゴシック" charset="0"/>
              </a:rPr>
              <a:t>p53</a:t>
            </a:r>
            <a:endParaRPr lang="en-US" altLang="ja-JP" sz="28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6543453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1828800" y="3457575"/>
            <a:ext cx="22352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3" name="Oval 3"/>
          <p:cNvSpPr>
            <a:spLocks noChangeArrowheads="1"/>
          </p:cNvSpPr>
          <p:nvPr/>
        </p:nvSpPr>
        <p:spPr bwMode="auto">
          <a:xfrm>
            <a:off x="3352800" y="3733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4" name="Oval 4"/>
          <p:cNvSpPr>
            <a:spLocks noChangeArrowheads="1"/>
          </p:cNvSpPr>
          <p:nvPr/>
        </p:nvSpPr>
        <p:spPr bwMode="auto">
          <a:xfrm>
            <a:off x="3505200" y="41148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5" name="Oval 5"/>
          <p:cNvSpPr>
            <a:spLocks noChangeArrowheads="1"/>
          </p:cNvSpPr>
          <p:nvPr/>
        </p:nvSpPr>
        <p:spPr bwMode="auto">
          <a:xfrm>
            <a:off x="3810000" y="3733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6" name="Oval 6"/>
          <p:cNvSpPr>
            <a:spLocks noChangeArrowheads="1"/>
          </p:cNvSpPr>
          <p:nvPr/>
        </p:nvSpPr>
        <p:spPr bwMode="auto">
          <a:xfrm>
            <a:off x="4114800" y="25908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7" name="Oval 7"/>
          <p:cNvSpPr>
            <a:spLocks noChangeArrowheads="1"/>
          </p:cNvSpPr>
          <p:nvPr/>
        </p:nvSpPr>
        <p:spPr bwMode="auto">
          <a:xfrm>
            <a:off x="4267200" y="2971800"/>
            <a:ext cx="609600" cy="381000"/>
          </a:xfrm>
          <a:prstGeom prst="ellipse">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8" name="Oval 8"/>
          <p:cNvSpPr>
            <a:spLocks noChangeArrowheads="1"/>
          </p:cNvSpPr>
          <p:nvPr/>
        </p:nvSpPr>
        <p:spPr bwMode="auto">
          <a:xfrm>
            <a:off x="4572000" y="2590800"/>
            <a:ext cx="457200" cy="457200"/>
          </a:xfrm>
          <a:prstGeom prst="ellipse">
            <a:avLst/>
          </a:prstGeom>
          <a:solidFill>
            <a:srgbClr val="0066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9" name="Line 9"/>
          <p:cNvSpPr>
            <a:spLocks noChangeShapeType="1"/>
          </p:cNvSpPr>
          <p:nvPr/>
        </p:nvSpPr>
        <p:spPr bwMode="auto">
          <a:xfrm>
            <a:off x="1828800" y="3581400"/>
            <a:ext cx="22352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a:off x="4648200" y="3455988"/>
            <a:ext cx="2235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4648200" y="3579813"/>
            <a:ext cx="2235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Rectangle 12"/>
          <p:cNvSpPr>
            <a:spLocks noChangeArrowheads="1"/>
          </p:cNvSpPr>
          <p:nvPr/>
        </p:nvSpPr>
        <p:spPr bwMode="auto">
          <a:xfrm>
            <a:off x="1878013" y="1371600"/>
            <a:ext cx="8366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200">
                <a:solidFill>
                  <a:schemeClr val="accent2"/>
                </a:solidFill>
                <a:ea typeface="ＭＳ Ｐゴシック" charset="0"/>
                <a:cs typeface="ＭＳ Ｐゴシック" charset="0"/>
              </a:rPr>
              <a:t>ATM</a:t>
            </a:r>
            <a:endParaRPr lang="en-US" altLang="ja-JP" sz="2200" i="1">
              <a:solidFill>
                <a:schemeClr val="accent2"/>
              </a:solidFill>
              <a:ea typeface="ＭＳ Ｐゴシック" charset="0"/>
              <a:cs typeface="ＭＳ Ｐゴシック" charset="0"/>
            </a:endParaRPr>
          </a:p>
        </p:txBody>
      </p:sp>
      <p:grpSp>
        <p:nvGrpSpPr>
          <p:cNvPr id="46093" name="Group 13"/>
          <p:cNvGrpSpPr>
            <a:grpSpLocks/>
          </p:cNvGrpSpPr>
          <p:nvPr/>
        </p:nvGrpSpPr>
        <p:grpSpPr bwMode="auto">
          <a:xfrm flipH="1">
            <a:off x="1870075" y="1352550"/>
            <a:ext cx="1177925" cy="1085850"/>
            <a:chOff x="4149" y="1837"/>
            <a:chExt cx="742" cy="684"/>
          </a:xfrm>
        </p:grpSpPr>
        <p:grpSp>
          <p:nvGrpSpPr>
            <p:cNvPr id="46094" name="Group 14"/>
            <p:cNvGrpSpPr>
              <a:grpSpLocks/>
            </p:cNvGrpSpPr>
            <p:nvPr/>
          </p:nvGrpSpPr>
          <p:grpSpPr bwMode="auto">
            <a:xfrm>
              <a:off x="4149" y="1958"/>
              <a:ext cx="437" cy="563"/>
              <a:chOff x="4149" y="1958"/>
              <a:chExt cx="437" cy="563"/>
            </a:xfrm>
          </p:grpSpPr>
          <p:sp>
            <p:nvSpPr>
              <p:cNvPr id="46095" name="Freeform 15"/>
              <p:cNvSpPr>
                <a:spLocks/>
              </p:cNvSpPr>
              <p:nvPr/>
            </p:nvSpPr>
            <p:spPr bwMode="auto">
              <a:xfrm>
                <a:off x="4217" y="1958"/>
                <a:ext cx="369" cy="534"/>
              </a:xfrm>
              <a:custGeom>
                <a:avLst/>
                <a:gdLst>
                  <a:gd name="T0" fmla="*/ 349 w 369"/>
                  <a:gd name="T1" fmla="*/ 0 h 534"/>
                  <a:gd name="T2" fmla="*/ 359 w 369"/>
                  <a:gd name="T3" fmla="*/ 29 h 534"/>
                  <a:gd name="T4" fmla="*/ 359 w 369"/>
                  <a:gd name="T5" fmla="*/ 59 h 534"/>
                  <a:gd name="T6" fmla="*/ 369 w 369"/>
                  <a:gd name="T7" fmla="*/ 107 h 534"/>
                  <a:gd name="T8" fmla="*/ 359 w 369"/>
                  <a:gd name="T9" fmla="*/ 146 h 534"/>
                  <a:gd name="T10" fmla="*/ 359 w 369"/>
                  <a:gd name="T11" fmla="*/ 175 h 534"/>
                  <a:gd name="T12" fmla="*/ 340 w 369"/>
                  <a:gd name="T13" fmla="*/ 223 h 534"/>
                  <a:gd name="T14" fmla="*/ 330 w 369"/>
                  <a:gd name="T15" fmla="*/ 252 h 534"/>
                  <a:gd name="T16" fmla="*/ 301 w 369"/>
                  <a:gd name="T17" fmla="*/ 301 h 534"/>
                  <a:gd name="T18" fmla="*/ 291 w 369"/>
                  <a:gd name="T19" fmla="*/ 320 h 534"/>
                  <a:gd name="T20" fmla="*/ 281 w 369"/>
                  <a:gd name="T21" fmla="*/ 340 h 534"/>
                  <a:gd name="T22" fmla="*/ 252 w 369"/>
                  <a:gd name="T23" fmla="*/ 369 h 534"/>
                  <a:gd name="T24" fmla="*/ 223 w 369"/>
                  <a:gd name="T25" fmla="*/ 408 h 534"/>
                  <a:gd name="T26" fmla="*/ 194 w 369"/>
                  <a:gd name="T27" fmla="*/ 437 h 534"/>
                  <a:gd name="T28" fmla="*/ 146 w 369"/>
                  <a:gd name="T29" fmla="*/ 466 h 534"/>
                  <a:gd name="T30" fmla="*/ 117 w 369"/>
                  <a:gd name="T31" fmla="*/ 485 h 534"/>
                  <a:gd name="T32" fmla="*/ 78 w 369"/>
                  <a:gd name="T33" fmla="*/ 505 h 534"/>
                  <a:gd name="T34" fmla="*/ 29 w 369"/>
                  <a:gd name="T35" fmla="*/ 524 h 534"/>
                  <a:gd name="T36" fmla="*/ 0 w 369"/>
                  <a:gd name="T37" fmla="*/ 53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9" h="534">
                    <a:moveTo>
                      <a:pt x="349" y="0"/>
                    </a:moveTo>
                    <a:lnTo>
                      <a:pt x="359" y="29"/>
                    </a:lnTo>
                    <a:lnTo>
                      <a:pt x="359" y="59"/>
                    </a:lnTo>
                    <a:lnTo>
                      <a:pt x="369" y="107"/>
                    </a:lnTo>
                    <a:lnTo>
                      <a:pt x="359" y="146"/>
                    </a:lnTo>
                    <a:lnTo>
                      <a:pt x="359" y="175"/>
                    </a:lnTo>
                    <a:lnTo>
                      <a:pt x="340" y="223"/>
                    </a:lnTo>
                    <a:lnTo>
                      <a:pt x="330" y="252"/>
                    </a:lnTo>
                    <a:lnTo>
                      <a:pt x="301" y="301"/>
                    </a:lnTo>
                    <a:lnTo>
                      <a:pt x="291" y="320"/>
                    </a:lnTo>
                    <a:lnTo>
                      <a:pt x="281" y="340"/>
                    </a:lnTo>
                    <a:lnTo>
                      <a:pt x="252" y="369"/>
                    </a:lnTo>
                    <a:lnTo>
                      <a:pt x="223" y="408"/>
                    </a:lnTo>
                    <a:lnTo>
                      <a:pt x="194" y="437"/>
                    </a:lnTo>
                    <a:lnTo>
                      <a:pt x="146" y="466"/>
                    </a:lnTo>
                    <a:lnTo>
                      <a:pt x="117" y="485"/>
                    </a:lnTo>
                    <a:lnTo>
                      <a:pt x="78" y="505"/>
                    </a:lnTo>
                    <a:lnTo>
                      <a:pt x="29" y="524"/>
                    </a:lnTo>
                    <a:lnTo>
                      <a:pt x="0" y="534"/>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096" name="Group 16"/>
              <p:cNvGrpSpPr>
                <a:grpSpLocks/>
              </p:cNvGrpSpPr>
              <p:nvPr/>
            </p:nvGrpSpPr>
            <p:grpSpPr bwMode="auto">
              <a:xfrm>
                <a:off x="4149" y="2395"/>
                <a:ext cx="185" cy="126"/>
                <a:chOff x="4149" y="2395"/>
                <a:chExt cx="185" cy="126"/>
              </a:xfrm>
            </p:grpSpPr>
            <p:sp>
              <p:nvSpPr>
                <p:cNvPr id="46097" name="Freeform 17"/>
                <p:cNvSpPr>
                  <a:spLocks/>
                </p:cNvSpPr>
                <p:nvPr/>
              </p:nvSpPr>
              <p:spPr bwMode="auto">
                <a:xfrm>
                  <a:off x="4149" y="2395"/>
                  <a:ext cx="185" cy="126"/>
                </a:xfrm>
                <a:custGeom>
                  <a:avLst/>
                  <a:gdLst>
                    <a:gd name="T0" fmla="*/ 0 w 185"/>
                    <a:gd name="T1" fmla="*/ 126 h 126"/>
                    <a:gd name="T2" fmla="*/ 185 w 185"/>
                    <a:gd name="T3" fmla="*/ 77 h 126"/>
                    <a:gd name="T4" fmla="*/ 165 w 185"/>
                    <a:gd name="T5" fmla="*/ 39 h 126"/>
                    <a:gd name="T6" fmla="*/ 136 w 185"/>
                    <a:gd name="T7" fmla="*/ 0 h 126"/>
                    <a:gd name="T8" fmla="*/ 0 w 185"/>
                    <a:gd name="T9" fmla="*/ 126 h 126"/>
                  </a:gdLst>
                  <a:ahLst/>
                  <a:cxnLst>
                    <a:cxn ang="0">
                      <a:pos x="T0" y="T1"/>
                    </a:cxn>
                    <a:cxn ang="0">
                      <a:pos x="T2" y="T3"/>
                    </a:cxn>
                    <a:cxn ang="0">
                      <a:pos x="T4" y="T5"/>
                    </a:cxn>
                    <a:cxn ang="0">
                      <a:pos x="T6" y="T7"/>
                    </a:cxn>
                    <a:cxn ang="0">
                      <a:pos x="T8" y="T9"/>
                    </a:cxn>
                  </a:cxnLst>
                  <a:rect l="0" t="0" r="r" b="b"/>
                  <a:pathLst>
                    <a:path w="185" h="126">
                      <a:moveTo>
                        <a:pt x="0" y="126"/>
                      </a:moveTo>
                      <a:lnTo>
                        <a:pt x="185" y="77"/>
                      </a:lnTo>
                      <a:lnTo>
                        <a:pt x="165" y="39"/>
                      </a:lnTo>
                      <a:lnTo>
                        <a:pt x="136" y="0"/>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8" name="Line 18"/>
                <p:cNvSpPr>
                  <a:spLocks noChangeShapeType="1"/>
                </p:cNvSpPr>
                <p:nvPr/>
              </p:nvSpPr>
              <p:spPr bwMode="auto">
                <a:xfrm>
                  <a:off x="4314" y="2434"/>
                  <a:ext cx="1" cy="1"/>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6099" name="Rectangle 19"/>
            <p:cNvSpPr>
              <a:spLocks noChangeArrowheads="1"/>
            </p:cNvSpPr>
            <p:nvPr/>
          </p:nvSpPr>
          <p:spPr bwMode="auto">
            <a:xfrm>
              <a:off x="4368" y="1837"/>
              <a:ext cx="523" cy="301"/>
            </a:xfrm>
            <a:prstGeom prst="rect">
              <a:avLst/>
            </a:prstGeom>
            <a:solidFill>
              <a:srgbClr val="FFFFFF"/>
            </a:solidFill>
            <a:ln w="15875">
              <a:solidFill>
                <a:srgbClr val="FFFFFF"/>
              </a:solidFill>
              <a:miter lim="800000"/>
              <a:headEnd/>
              <a:tailEnd/>
            </a:ln>
          </p:spPr>
          <p:txBody>
            <a:bodyPr/>
            <a:lstStyle/>
            <a:p>
              <a:endParaRPr lang="en-US"/>
            </a:p>
          </p:txBody>
        </p:sp>
      </p:grpSp>
      <p:sp>
        <p:nvSpPr>
          <p:cNvPr id="46100" name="AutoShape 20"/>
          <p:cNvSpPr>
            <a:spLocks noChangeArrowheads="1"/>
          </p:cNvSpPr>
          <p:nvPr/>
        </p:nvSpPr>
        <p:spPr bwMode="auto">
          <a:xfrm>
            <a:off x="3157538" y="2401888"/>
            <a:ext cx="957262" cy="417512"/>
          </a:xfrm>
          <a:prstGeom prst="roundRect">
            <a:avLst>
              <a:gd name="adj" fmla="val 36843"/>
            </a:avLst>
          </a:prstGeom>
          <a:solidFill>
            <a:srgbClr val="FFCC66">
              <a:alpha val="61000"/>
            </a:srgbClr>
          </a:solidFill>
          <a:ln w="15875">
            <a:solidFill>
              <a:srgbClr val="000000"/>
            </a:solidFill>
            <a:round/>
            <a:headEnd/>
            <a:tailEnd/>
          </a:ln>
        </p:spPr>
        <p:txBody>
          <a:bodyPr/>
          <a:lstStyle/>
          <a:p>
            <a:endParaRPr lang="en-US" altLang="ja-JP" sz="2000" dirty="0">
              <a:latin typeface="Arial"/>
              <a:ea typeface="ＭＳ Ｐゴシック" charset="0"/>
              <a:cs typeface="Arial"/>
            </a:endParaRPr>
          </a:p>
        </p:txBody>
      </p:sp>
      <p:sp>
        <p:nvSpPr>
          <p:cNvPr id="46103" name="Rectangle 23"/>
          <p:cNvSpPr>
            <a:spLocks noGrp="1" noChangeArrowheads="1"/>
          </p:cNvSpPr>
          <p:nvPr>
            <p:ph type="title" idx="4294967295"/>
          </p:nvPr>
        </p:nvSpPr>
        <p:spPr>
          <a:xfrm>
            <a:off x="1066800" y="381000"/>
            <a:ext cx="7772400" cy="1143000"/>
          </a:xfrm>
        </p:spPr>
        <p:txBody>
          <a:bodyPr/>
          <a:lstStyle/>
          <a:p>
            <a:pPr algn="l"/>
            <a:r>
              <a:rPr lang="en-US" altLang="ja-JP" sz="2800" b="1" dirty="0" smtClean="0">
                <a:latin typeface="Arial"/>
                <a:ea typeface="ＭＳ Ｐゴシック" charset="0"/>
                <a:cs typeface="Arial"/>
              </a:rPr>
              <a:t>ATM </a:t>
            </a:r>
            <a:r>
              <a:rPr lang="en-US" altLang="ja-JP" sz="2800" b="1" dirty="0">
                <a:latin typeface="Arial"/>
                <a:ea typeface="ＭＳ Ｐゴシック" charset="0"/>
                <a:cs typeface="Arial"/>
              </a:rPr>
              <a:t>interacts with the </a:t>
            </a:r>
            <a:r>
              <a:rPr lang="en-US" altLang="ja-JP" sz="2800" b="1" u="sng" dirty="0">
                <a:latin typeface="Arial"/>
                <a:ea typeface="ＭＳ Ｐゴシック" charset="0"/>
                <a:cs typeface="Arial"/>
              </a:rPr>
              <a:t>C-terminus of </a:t>
            </a:r>
            <a:br>
              <a:rPr lang="en-US" altLang="ja-JP" sz="2800" b="1" u="sng" dirty="0">
                <a:latin typeface="Arial"/>
                <a:ea typeface="ＭＳ Ｐゴシック" charset="0"/>
                <a:cs typeface="Arial"/>
              </a:rPr>
            </a:br>
            <a:r>
              <a:rPr lang="en-US" altLang="ja-JP" sz="2800" b="1" u="sng" dirty="0" smtClean="0">
                <a:latin typeface="Arial"/>
                <a:ea typeface="ＭＳ Ｐゴシック" charset="0"/>
                <a:cs typeface="Arial"/>
              </a:rPr>
              <a:t>Nbs1</a:t>
            </a:r>
            <a:r>
              <a:rPr lang="en-US" altLang="ja-JP" sz="2800" b="1" dirty="0" smtClean="0">
                <a:latin typeface="Arial"/>
                <a:ea typeface="ＭＳ Ｐゴシック" charset="0"/>
                <a:cs typeface="Arial"/>
              </a:rPr>
              <a:t>.</a:t>
            </a:r>
            <a:endParaRPr lang="en-US" altLang="ja-JP" sz="4800" b="1" dirty="0">
              <a:latin typeface="Arial"/>
              <a:ea typeface="ＭＳ Ｐゴシック" charset="0"/>
              <a:cs typeface="Arial"/>
            </a:endParaRPr>
          </a:p>
        </p:txBody>
      </p:sp>
      <p:sp>
        <p:nvSpPr>
          <p:cNvPr id="46104" name="Rectangle 24"/>
          <p:cNvSpPr>
            <a:spLocks noChangeArrowheads="1"/>
          </p:cNvSpPr>
          <p:nvPr/>
        </p:nvSpPr>
        <p:spPr bwMode="auto">
          <a:xfrm>
            <a:off x="4038600" y="5537200"/>
            <a:ext cx="4343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200">
                <a:solidFill>
                  <a:srgbClr val="38011B"/>
                </a:solidFill>
                <a:latin typeface="Times New Roman" charset="0"/>
                <a:ea typeface="ＭＳ Ｐゴシック" charset="0"/>
                <a:cs typeface="ＭＳ Ｐゴシック" charset="0"/>
              </a:rPr>
              <a:t>       </a:t>
            </a:r>
            <a:r>
              <a:rPr lang="en-US" altLang="ja-JP" sz="1400">
                <a:solidFill>
                  <a:srgbClr val="38011B"/>
                </a:solidFill>
                <a:latin typeface="Times New Roman" charset="0"/>
                <a:ea typeface="ＭＳ Ｐゴシック" charset="0"/>
                <a:cs typeface="ＭＳ Ｐゴシック" charset="0"/>
              </a:rPr>
              <a:t>MRE11 is mutated in A-T like disorder, </a:t>
            </a:r>
          </a:p>
          <a:p>
            <a:r>
              <a:rPr lang="en-US" altLang="ja-JP" sz="1400">
                <a:solidFill>
                  <a:srgbClr val="38011B"/>
                </a:solidFill>
                <a:latin typeface="Times New Roman" charset="0"/>
                <a:ea typeface="ＭＳ Ｐゴシック" charset="0"/>
                <a:cs typeface="ＭＳ Ｐゴシック" charset="0"/>
              </a:rPr>
              <a:t>and NBS1 is mutated in Nijmegen breakage syndrome.</a:t>
            </a:r>
            <a:endParaRPr lang="en-US" altLang="ja-JP" sz="1200">
              <a:solidFill>
                <a:srgbClr val="38011B"/>
              </a:solidFill>
              <a:latin typeface="Times New Roman" charset="0"/>
              <a:ea typeface="ＭＳ Ｐゴシック" charset="0"/>
              <a:cs typeface="ＭＳ Ｐゴシック" charset="0"/>
            </a:endParaRPr>
          </a:p>
        </p:txBody>
      </p:sp>
      <p:sp>
        <p:nvSpPr>
          <p:cNvPr id="46106" name="Rectangle 26"/>
          <p:cNvSpPr>
            <a:spLocks noChangeArrowheads="1"/>
          </p:cNvSpPr>
          <p:nvPr/>
        </p:nvSpPr>
        <p:spPr bwMode="auto">
          <a:xfrm>
            <a:off x="4267200" y="4343400"/>
            <a:ext cx="3329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ja-JP" sz="2000" b="0" dirty="0">
                <a:solidFill>
                  <a:srgbClr val="3366FF"/>
                </a:solidFill>
                <a:latin typeface="Arial"/>
                <a:ea typeface="ＭＳ 明朝" charset="0"/>
                <a:cs typeface="Arial"/>
              </a:rPr>
              <a:t>MRE11-RAD50-</a:t>
            </a:r>
            <a:r>
              <a:rPr lang="en-US" altLang="ja-JP" sz="2000" b="0" dirty="0" smtClean="0">
                <a:solidFill>
                  <a:srgbClr val="3366FF"/>
                </a:solidFill>
                <a:latin typeface="Arial"/>
                <a:ea typeface="ＭＳ 明朝" charset="0"/>
                <a:cs typeface="Arial"/>
              </a:rPr>
              <a:t>NBS1 </a:t>
            </a:r>
            <a:r>
              <a:rPr lang="en-US" altLang="ja-JP" sz="2000" b="0" dirty="0">
                <a:solidFill>
                  <a:srgbClr val="3366FF"/>
                </a:solidFill>
                <a:latin typeface="Arial"/>
                <a:ea typeface="ＭＳ 明朝" charset="0"/>
                <a:cs typeface="Arial"/>
              </a:rPr>
              <a:t>(MRN) </a:t>
            </a:r>
            <a:endParaRPr lang="en-US" altLang="ja-JP" sz="2000" b="0" dirty="0">
              <a:solidFill>
                <a:srgbClr val="3366FF"/>
              </a:solidFill>
              <a:latin typeface="Arial"/>
              <a:ea typeface="ＭＳ Ｐゴシック" charset="0"/>
              <a:cs typeface="Arial"/>
            </a:endParaRPr>
          </a:p>
        </p:txBody>
      </p:sp>
      <p:sp>
        <p:nvSpPr>
          <p:cNvPr id="2" name="Rectangle 1"/>
          <p:cNvSpPr/>
          <p:nvPr/>
        </p:nvSpPr>
        <p:spPr>
          <a:xfrm>
            <a:off x="3429000" y="1905000"/>
            <a:ext cx="869258" cy="461665"/>
          </a:xfrm>
          <a:prstGeom prst="rect">
            <a:avLst/>
          </a:prstGeom>
        </p:spPr>
        <p:txBody>
          <a:bodyPr wrap="square">
            <a:spAutoFit/>
          </a:bodyPr>
          <a:lstStyle/>
          <a:p>
            <a:r>
              <a:rPr lang="en-US" altLang="ja-JP" sz="2400" dirty="0">
                <a:solidFill>
                  <a:srgbClr val="3366FF"/>
                </a:solidFill>
                <a:ea typeface="ＭＳ Ｐゴシック" charset="0"/>
                <a:cs typeface="ＭＳ Ｐゴシック" charset="0"/>
              </a:rPr>
              <a:t>ATM</a:t>
            </a:r>
            <a:endParaRPr lang="en-US" altLang="ja-JP" sz="2400" i="1" dirty="0">
              <a:solidFill>
                <a:srgbClr val="3366FF"/>
              </a:solidFill>
              <a:ea typeface="ＭＳ Ｐゴシック" charset="0"/>
              <a:cs typeface="ＭＳ Ｐゴシック" charset="0"/>
            </a:endParaRPr>
          </a:p>
        </p:txBody>
      </p:sp>
    </p:spTree>
    <p:extLst>
      <p:ext uri="{BB962C8B-B14F-4D97-AF65-F5344CB8AC3E}">
        <p14:creationId xmlns:p14="http://schemas.microsoft.com/office/powerpoint/2010/main" val="41147720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Oval 2"/>
          <p:cNvSpPr>
            <a:spLocks noChangeArrowheads="1"/>
          </p:cNvSpPr>
          <p:nvPr/>
        </p:nvSpPr>
        <p:spPr bwMode="auto">
          <a:xfrm>
            <a:off x="3505200" y="4648200"/>
            <a:ext cx="762000" cy="381000"/>
          </a:xfrm>
          <a:prstGeom prst="ellipse">
            <a:avLst/>
          </a:prstGeom>
          <a:solidFill>
            <a:srgbClr val="800080">
              <a:alpha val="3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sz="2000">
                <a:latin typeface="Arial" charset="0"/>
                <a:ea typeface="ＭＳ Ｐゴシック" charset="0"/>
                <a:cs typeface="ＭＳ Ｐゴシック" charset="0"/>
              </a:rPr>
              <a:t>RPA</a:t>
            </a:r>
          </a:p>
        </p:txBody>
      </p:sp>
      <p:sp>
        <p:nvSpPr>
          <p:cNvPr id="625667" name="Line 3"/>
          <p:cNvSpPr>
            <a:spLocks noChangeShapeType="1"/>
          </p:cNvSpPr>
          <p:nvPr/>
        </p:nvSpPr>
        <p:spPr bwMode="auto">
          <a:xfrm>
            <a:off x="1752600" y="4648200"/>
            <a:ext cx="3765550" cy="0"/>
          </a:xfrm>
          <a:prstGeom prst="line">
            <a:avLst/>
          </a:prstGeom>
          <a:noFill/>
          <a:ln w="571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668" name="Line 4"/>
          <p:cNvSpPr>
            <a:spLocks noChangeShapeType="1"/>
          </p:cNvSpPr>
          <p:nvPr/>
        </p:nvSpPr>
        <p:spPr bwMode="auto">
          <a:xfrm>
            <a:off x="1752600" y="4800600"/>
            <a:ext cx="1676400" cy="0"/>
          </a:xfrm>
          <a:prstGeom prst="line">
            <a:avLst/>
          </a:prstGeom>
          <a:noFill/>
          <a:ln w="571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5669" name="Text Box 5"/>
          <p:cNvSpPr txBox="1">
            <a:spLocks noChangeArrowheads="1"/>
          </p:cNvSpPr>
          <p:nvPr/>
        </p:nvSpPr>
        <p:spPr bwMode="auto">
          <a:xfrm>
            <a:off x="1828800" y="-1676400"/>
            <a:ext cx="1295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kumimoji="0" lang="en-US" altLang="ja-JP">
                <a:latin typeface="Arial" charset="0"/>
                <a:ea typeface="ＭＳ Ｐゴシック" charset="0"/>
                <a:cs typeface="ＭＳ Ｐゴシック" charset="0"/>
              </a:rPr>
              <a:t>Human</a:t>
            </a:r>
            <a:r>
              <a:rPr kumimoji="0" lang="en-US" altLang="ja-JP" sz="2200">
                <a:latin typeface="Arial" charset="0"/>
                <a:ea typeface="ＭＳ Ｐゴシック" charset="0"/>
                <a:cs typeface="ＭＳ Ｐゴシック" charset="0"/>
              </a:rPr>
              <a:t> </a:t>
            </a:r>
            <a:endParaRPr kumimoji="0" lang="en-US" altLang="ja-JP" sz="2200" b="0">
              <a:latin typeface="Arial" charset="0"/>
              <a:ea typeface="ＭＳ Ｐゴシック" charset="0"/>
              <a:cs typeface="ＭＳ Ｐゴシック" charset="0"/>
            </a:endParaRPr>
          </a:p>
        </p:txBody>
      </p:sp>
      <p:sp>
        <p:nvSpPr>
          <p:cNvPr id="625678" name="Oval 14"/>
          <p:cNvSpPr>
            <a:spLocks noChangeArrowheads="1"/>
          </p:cNvSpPr>
          <p:nvPr/>
        </p:nvSpPr>
        <p:spPr bwMode="auto">
          <a:xfrm>
            <a:off x="5029200" y="4648200"/>
            <a:ext cx="762000" cy="381000"/>
          </a:xfrm>
          <a:prstGeom prst="ellipse">
            <a:avLst/>
          </a:prstGeom>
          <a:solidFill>
            <a:srgbClr val="800080">
              <a:alpha val="3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sz="2000">
                <a:latin typeface="Arial" charset="0"/>
                <a:ea typeface="ＭＳ Ｐゴシック" charset="0"/>
                <a:cs typeface="ＭＳ Ｐゴシック" charset="0"/>
              </a:rPr>
              <a:t>RPA</a:t>
            </a:r>
          </a:p>
        </p:txBody>
      </p:sp>
      <p:sp>
        <p:nvSpPr>
          <p:cNvPr id="625679" name="Oval 15"/>
          <p:cNvSpPr>
            <a:spLocks noChangeArrowheads="1"/>
          </p:cNvSpPr>
          <p:nvPr/>
        </p:nvSpPr>
        <p:spPr bwMode="auto">
          <a:xfrm>
            <a:off x="4267200" y="4648200"/>
            <a:ext cx="762000" cy="381000"/>
          </a:xfrm>
          <a:prstGeom prst="ellipse">
            <a:avLst/>
          </a:prstGeom>
          <a:solidFill>
            <a:srgbClr val="800080">
              <a:alpha val="3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ja-JP" sz="2000">
                <a:latin typeface="Arial" charset="0"/>
                <a:ea typeface="ＭＳ Ｐゴシック" charset="0"/>
                <a:cs typeface="ＭＳ Ｐゴシック" charset="0"/>
              </a:rPr>
              <a:t>RPA</a:t>
            </a:r>
          </a:p>
        </p:txBody>
      </p:sp>
      <p:sp>
        <p:nvSpPr>
          <p:cNvPr id="625680" name="Rectangle 16"/>
          <p:cNvSpPr>
            <a:spLocks noGrp="1" noChangeArrowheads="1"/>
          </p:cNvSpPr>
          <p:nvPr>
            <p:ph type="ctrTitle"/>
          </p:nvPr>
        </p:nvSpPr>
        <p:spPr>
          <a:xfrm>
            <a:off x="598488" y="-1790700"/>
            <a:ext cx="7772400" cy="1143000"/>
          </a:xfrm>
        </p:spPr>
        <p:txBody>
          <a:bodyPr/>
          <a:lstStyle/>
          <a:p>
            <a:endParaRPr lang="en-US" dirty="0"/>
          </a:p>
        </p:txBody>
      </p:sp>
      <p:sp>
        <p:nvSpPr>
          <p:cNvPr id="23" name="Oval 7"/>
          <p:cNvSpPr>
            <a:spLocks noChangeArrowheads="1"/>
          </p:cNvSpPr>
          <p:nvPr/>
        </p:nvSpPr>
        <p:spPr bwMode="auto">
          <a:xfrm>
            <a:off x="4876800" y="3894138"/>
            <a:ext cx="1066800" cy="525462"/>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ja-JP" sz="2000" dirty="0">
              <a:latin typeface="Arial" charset="0"/>
              <a:ea typeface="ＭＳ Ｐゴシック" charset="0"/>
              <a:cs typeface="ＭＳ Ｐゴシック" charset="0"/>
            </a:endParaRPr>
          </a:p>
        </p:txBody>
      </p:sp>
      <p:sp>
        <p:nvSpPr>
          <p:cNvPr id="24" name="Oval 8"/>
          <p:cNvSpPr>
            <a:spLocks noChangeArrowheads="1"/>
          </p:cNvSpPr>
          <p:nvPr/>
        </p:nvSpPr>
        <p:spPr bwMode="auto">
          <a:xfrm>
            <a:off x="5181600" y="3276600"/>
            <a:ext cx="1676400" cy="754063"/>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ltLang="ja-JP" sz="2000" dirty="0">
              <a:latin typeface="Arial" charset="0"/>
              <a:ea typeface="ＭＳ Ｐゴシック" charset="0"/>
              <a:cs typeface="ＭＳ Ｐゴシック" charset="0"/>
            </a:endParaRPr>
          </a:p>
        </p:txBody>
      </p:sp>
      <p:sp>
        <p:nvSpPr>
          <p:cNvPr id="2" name="Rectangle 1"/>
          <p:cNvSpPr/>
          <p:nvPr/>
        </p:nvSpPr>
        <p:spPr>
          <a:xfrm>
            <a:off x="6031399" y="4186535"/>
            <a:ext cx="1075435" cy="461665"/>
          </a:xfrm>
          <a:prstGeom prst="rect">
            <a:avLst/>
          </a:prstGeom>
        </p:spPr>
        <p:txBody>
          <a:bodyPr wrap="none">
            <a:spAutoFit/>
          </a:bodyPr>
          <a:lstStyle/>
          <a:p>
            <a:pPr algn="ctr"/>
            <a:r>
              <a:rPr lang="en-US" altLang="ja-JP" sz="2400" dirty="0" smtClean="0">
                <a:solidFill>
                  <a:srgbClr val="3366FF"/>
                </a:solidFill>
                <a:latin typeface="Arial" charset="0"/>
                <a:ea typeface="ＭＳ Ｐゴシック" charset="0"/>
                <a:cs typeface="ＭＳ Ｐゴシック" charset="0"/>
              </a:rPr>
              <a:t>ATRIP</a:t>
            </a:r>
            <a:endParaRPr lang="en-US" altLang="ja-JP" sz="2400" dirty="0">
              <a:solidFill>
                <a:srgbClr val="3366FF"/>
              </a:solidFill>
              <a:latin typeface="Arial" charset="0"/>
              <a:ea typeface="ＭＳ Ｐゴシック" charset="0"/>
              <a:cs typeface="ＭＳ Ｐゴシック" charset="0"/>
            </a:endParaRPr>
          </a:p>
        </p:txBody>
      </p:sp>
      <p:sp>
        <p:nvSpPr>
          <p:cNvPr id="13" name="Rectangle 12"/>
          <p:cNvSpPr/>
          <p:nvPr/>
        </p:nvSpPr>
        <p:spPr>
          <a:xfrm>
            <a:off x="6326416" y="2743200"/>
            <a:ext cx="790200" cy="461665"/>
          </a:xfrm>
          <a:prstGeom prst="rect">
            <a:avLst/>
          </a:prstGeom>
        </p:spPr>
        <p:txBody>
          <a:bodyPr wrap="none">
            <a:spAutoFit/>
          </a:bodyPr>
          <a:lstStyle/>
          <a:p>
            <a:pPr algn="ctr"/>
            <a:r>
              <a:rPr lang="en-US" altLang="ja-JP" sz="2400" dirty="0" smtClean="0">
                <a:solidFill>
                  <a:srgbClr val="3366FF"/>
                </a:solidFill>
                <a:latin typeface="Arial" charset="0"/>
                <a:ea typeface="ＭＳ Ｐゴシック" charset="0"/>
                <a:cs typeface="ＭＳ Ｐゴシック" charset="0"/>
              </a:rPr>
              <a:t>ATR</a:t>
            </a:r>
            <a:endParaRPr lang="en-US" altLang="ja-JP" sz="2400" dirty="0">
              <a:solidFill>
                <a:srgbClr val="3366FF"/>
              </a:solidFill>
              <a:latin typeface="Arial" charset="0"/>
              <a:ea typeface="ＭＳ Ｐゴシック" charset="0"/>
              <a:cs typeface="ＭＳ Ｐゴシック" charset="0"/>
            </a:endParaRPr>
          </a:p>
        </p:txBody>
      </p:sp>
      <p:sp>
        <p:nvSpPr>
          <p:cNvPr id="14" name="Rectangle 13"/>
          <p:cNvSpPr/>
          <p:nvPr/>
        </p:nvSpPr>
        <p:spPr>
          <a:xfrm>
            <a:off x="482613" y="533400"/>
            <a:ext cx="6342902" cy="1569660"/>
          </a:xfrm>
          <a:prstGeom prst="rect">
            <a:avLst/>
          </a:prstGeom>
        </p:spPr>
        <p:txBody>
          <a:bodyPr wrap="none">
            <a:spAutoFit/>
          </a:bodyPr>
          <a:lstStyle/>
          <a:p>
            <a:r>
              <a:rPr lang="en-US" altLang="ja-JP" sz="2400" dirty="0" smtClean="0">
                <a:latin typeface="Arial" charset="0"/>
                <a:ea typeface="ＭＳ Ｐゴシック" charset="0"/>
                <a:cs typeface="ＭＳ Ｐゴシック" charset="0"/>
              </a:rPr>
              <a:t>Mec1</a:t>
            </a:r>
            <a:r>
              <a:rPr lang="en-US" altLang="ja-JP" sz="2400" baseline="30000" dirty="0" smtClean="0">
                <a:solidFill>
                  <a:srgbClr val="3366FF"/>
                </a:solidFill>
                <a:latin typeface="Arial" charset="0"/>
                <a:ea typeface="ＭＳ Ｐゴシック" charset="0"/>
                <a:cs typeface="ＭＳ Ｐゴシック" charset="0"/>
              </a:rPr>
              <a:t>ATR</a:t>
            </a:r>
            <a:r>
              <a:rPr lang="en-US" altLang="ja-JP" sz="2400" dirty="0" smtClean="0">
                <a:latin typeface="Arial" charset="0"/>
                <a:ea typeface="ＭＳ Ｐゴシック" charset="0"/>
                <a:cs typeface="ＭＳ Ｐゴシック" charset="0"/>
              </a:rPr>
              <a:t> forms a complex with Ddc2</a:t>
            </a:r>
            <a:r>
              <a:rPr lang="en-US" altLang="ja-JP" sz="2400" baseline="30000" dirty="0" smtClean="0">
                <a:solidFill>
                  <a:srgbClr val="3366FF"/>
                </a:solidFill>
                <a:latin typeface="Arial" charset="0"/>
                <a:ea typeface="ＭＳ Ｐゴシック" charset="0"/>
                <a:cs typeface="ＭＳ Ｐゴシック" charset="0"/>
              </a:rPr>
              <a:t>ATRIP</a:t>
            </a:r>
            <a:r>
              <a:rPr lang="en-US" altLang="ja-JP" sz="2400" dirty="0" smtClean="0">
                <a:latin typeface="Arial" charset="0"/>
                <a:ea typeface="ＭＳ Ｐゴシック" charset="0"/>
                <a:cs typeface="ＭＳ Ｐゴシック" charset="0"/>
              </a:rPr>
              <a:t>.</a:t>
            </a:r>
          </a:p>
          <a:p>
            <a:endParaRPr lang="en-US" altLang="ja-JP" sz="2400" dirty="0" smtClean="0">
              <a:latin typeface="Arial" charset="0"/>
              <a:ea typeface="ＭＳ Ｐゴシック" charset="0"/>
              <a:cs typeface="ＭＳ Ｐゴシック" charset="0"/>
            </a:endParaRPr>
          </a:p>
          <a:p>
            <a:r>
              <a:rPr lang="en-US" altLang="ja-JP" sz="2400" dirty="0" smtClean="0">
                <a:latin typeface="Arial" charset="0"/>
                <a:ea typeface="ＭＳ Ｐゴシック" charset="0"/>
                <a:cs typeface="ＭＳ Ｐゴシック" charset="0"/>
              </a:rPr>
              <a:t>Mec1-Ddc2 localizes to sites of DNA damage </a:t>
            </a:r>
          </a:p>
          <a:p>
            <a:r>
              <a:rPr lang="en-US" altLang="ja-JP" sz="2400" dirty="0" smtClean="0">
                <a:latin typeface="Arial" charset="0"/>
                <a:ea typeface="ＭＳ Ｐゴシック" charset="0"/>
                <a:cs typeface="ＭＳ Ｐゴシック" charset="0"/>
              </a:rPr>
              <a:t>by interacting with RPA. </a:t>
            </a:r>
            <a:endParaRPr lang="en-US" altLang="ja-JP"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141289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02862" y="270503"/>
            <a:ext cx="4254500" cy="5295900"/>
          </a:xfrm>
          <a:prstGeom prst="rect">
            <a:avLst/>
          </a:prstGeom>
        </p:spPr>
      </p:pic>
      <p:sp>
        <p:nvSpPr>
          <p:cNvPr id="8" name="Oval 7"/>
          <p:cNvSpPr/>
          <p:nvPr/>
        </p:nvSpPr>
        <p:spPr>
          <a:xfrm>
            <a:off x="4879307" y="2187855"/>
            <a:ext cx="803047" cy="29878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437566" y="1872471"/>
            <a:ext cx="840399" cy="369332"/>
          </a:xfrm>
          <a:prstGeom prst="rect">
            <a:avLst/>
          </a:prstGeom>
          <a:noFill/>
        </p:spPr>
        <p:txBody>
          <a:bodyPr wrap="square" rtlCol="0">
            <a:spAutoFit/>
          </a:bodyPr>
          <a:lstStyle/>
          <a:p>
            <a:r>
              <a:rPr lang="en-US" dirty="0" smtClean="0"/>
              <a:t>MDM2</a:t>
            </a:r>
            <a:endParaRPr lang="en-US" dirty="0"/>
          </a:p>
        </p:txBody>
      </p:sp>
      <p:sp>
        <p:nvSpPr>
          <p:cNvPr id="10" name="Rectangle 9"/>
          <p:cNvSpPr/>
          <p:nvPr/>
        </p:nvSpPr>
        <p:spPr>
          <a:xfrm>
            <a:off x="4879307" y="4094659"/>
            <a:ext cx="3357935" cy="923330"/>
          </a:xfrm>
          <a:prstGeom prst="rect">
            <a:avLst/>
          </a:prstGeom>
        </p:spPr>
        <p:txBody>
          <a:bodyPr wrap="none">
            <a:spAutoFit/>
          </a:bodyPr>
          <a:lstStyle/>
          <a:p>
            <a:r>
              <a:rPr lang="en-US" b="1" dirty="0" smtClean="0"/>
              <a:t>FAS</a:t>
            </a:r>
          </a:p>
          <a:p>
            <a:r>
              <a:rPr lang="en-US" b="1" dirty="0" smtClean="0"/>
              <a:t>Bcl2-binding component 3 (Bbc3)</a:t>
            </a:r>
          </a:p>
          <a:p>
            <a:r>
              <a:rPr lang="en-US" b="1" dirty="0" smtClean="0"/>
              <a:t>Bcl6</a:t>
            </a:r>
            <a:endParaRPr lang="en-US" b="1" dirty="0"/>
          </a:p>
        </p:txBody>
      </p:sp>
      <p:sp>
        <p:nvSpPr>
          <p:cNvPr id="12" name="Rectangle 11"/>
          <p:cNvSpPr/>
          <p:nvPr/>
        </p:nvSpPr>
        <p:spPr>
          <a:xfrm>
            <a:off x="1354169" y="4371658"/>
            <a:ext cx="4572000" cy="646331"/>
          </a:xfrm>
          <a:prstGeom prst="rect">
            <a:avLst/>
          </a:prstGeom>
        </p:spPr>
        <p:txBody>
          <a:bodyPr>
            <a:spAutoFit/>
          </a:bodyPr>
          <a:lstStyle/>
          <a:p>
            <a:r>
              <a:rPr lang="en-US" b="1" dirty="0" smtClean="0"/>
              <a:t>CDKN1A </a:t>
            </a:r>
            <a:r>
              <a:rPr lang="en-US" b="1" dirty="0"/>
              <a:t>(P21, </a:t>
            </a:r>
            <a:r>
              <a:rPr lang="en-US" b="1" dirty="0" smtClean="0"/>
              <a:t>Cip1)   </a:t>
            </a:r>
          </a:p>
          <a:p>
            <a:r>
              <a:rPr lang="en-US" b="1" dirty="0" smtClean="0"/>
              <a:t>GADD45</a:t>
            </a:r>
          </a:p>
        </p:txBody>
      </p:sp>
    </p:spTree>
    <p:extLst>
      <p:ext uri="{BB962C8B-B14F-4D97-AF65-F5344CB8AC3E}">
        <p14:creationId xmlns:p14="http://schemas.microsoft.com/office/powerpoint/2010/main" val="3217076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68" y="372597"/>
            <a:ext cx="8229600" cy="1143000"/>
          </a:xfrm>
        </p:spPr>
        <p:txBody>
          <a:bodyPr>
            <a:normAutofit/>
          </a:bodyPr>
          <a:lstStyle/>
          <a:p>
            <a:r>
              <a:rPr lang="en-US" sz="2400" dirty="0">
                <a:latin typeface="Arial"/>
                <a:cs typeface="Arial"/>
              </a:rPr>
              <a:t>C</a:t>
            </a:r>
            <a:r>
              <a:rPr lang="en-US" sz="2400" dirty="0" smtClean="0">
                <a:latin typeface="Arial"/>
                <a:cs typeface="Arial"/>
              </a:rPr>
              <a:t>hemotherapy and irradiation induce DNA damage </a:t>
            </a:r>
            <a:endParaRPr lang="en-US" sz="2400" dirty="0">
              <a:latin typeface="Arial"/>
              <a:cs typeface="Arial"/>
            </a:endParaRPr>
          </a:p>
        </p:txBody>
      </p:sp>
      <p:sp>
        <p:nvSpPr>
          <p:cNvPr id="34" name="Rectangle 33"/>
          <p:cNvSpPr/>
          <p:nvPr/>
        </p:nvSpPr>
        <p:spPr>
          <a:xfrm>
            <a:off x="1756452" y="1819460"/>
            <a:ext cx="6640986" cy="4247317"/>
          </a:xfrm>
          <a:prstGeom prst="rect">
            <a:avLst/>
          </a:prstGeom>
        </p:spPr>
        <p:txBody>
          <a:bodyPr wrap="none">
            <a:spAutoFit/>
          </a:bodyPr>
          <a:lstStyle/>
          <a:p>
            <a:r>
              <a:rPr lang="en-US" dirty="0" smtClean="0">
                <a:latin typeface="Arial"/>
                <a:cs typeface="Arial"/>
              </a:rPr>
              <a:t>Chemotherapy  -&gt;  DNA damage   </a:t>
            </a:r>
            <a:r>
              <a:rPr lang="en-US" dirty="0" smtClean="0">
                <a:latin typeface="Arial"/>
                <a:cs typeface="Arial"/>
                <a:sym typeface="Wingdings"/>
              </a:rPr>
              <a:t>  checkpoint activation </a:t>
            </a:r>
          </a:p>
          <a:p>
            <a:r>
              <a:rPr lang="en-US" dirty="0" smtClean="0">
                <a:latin typeface="Arial"/>
                <a:cs typeface="Arial"/>
                <a:sym typeface="Wingdings"/>
              </a:rPr>
              <a:t>and loss of essential </a:t>
            </a:r>
            <a:r>
              <a:rPr lang="en-US" dirty="0">
                <a:latin typeface="Arial"/>
                <a:cs typeface="Arial"/>
                <a:sym typeface="Wingdings"/>
              </a:rPr>
              <a:t>genes  </a:t>
            </a:r>
            <a:r>
              <a:rPr lang="en-US" dirty="0" smtClean="0">
                <a:latin typeface="Arial"/>
                <a:cs typeface="Arial"/>
                <a:sym typeface="Wingdings"/>
              </a:rPr>
              <a:t> cell death</a:t>
            </a:r>
          </a:p>
          <a:p>
            <a:r>
              <a:rPr lang="en-US" dirty="0" smtClean="0">
                <a:latin typeface="Arial"/>
                <a:cs typeface="Arial"/>
                <a:sym typeface="Wingdings"/>
              </a:rPr>
              <a:t>			</a:t>
            </a:r>
          </a:p>
          <a:p>
            <a:r>
              <a:rPr lang="en-US" dirty="0" smtClean="0">
                <a:latin typeface="Arial"/>
                <a:cs typeface="Arial"/>
                <a:sym typeface="Wingdings"/>
              </a:rPr>
              <a:t>------mutations </a:t>
            </a:r>
            <a:r>
              <a:rPr lang="en-US" dirty="0">
                <a:latin typeface="Arial"/>
                <a:cs typeface="Arial"/>
                <a:sym typeface="Wingdings"/>
              </a:rPr>
              <a:t>in essential genes </a:t>
            </a:r>
            <a:r>
              <a:rPr lang="en-US" dirty="0">
                <a:latin typeface="Arial"/>
                <a:cs typeface="Arial"/>
              </a:rPr>
              <a:t> </a:t>
            </a:r>
            <a:r>
              <a:rPr lang="en-US" dirty="0">
                <a:latin typeface="Arial"/>
                <a:cs typeface="Arial"/>
                <a:sym typeface="Wingdings"/>
              </a:rPr>
              <a:t> Cell death</a:t>
            </a:r>
          </a:p>
          <a:p>
            <a:r>
              <a:rPr lang="en-US" dirty="0" smtClean="0">
                <a:latin typeface="Arial"/>
                <a:cs typeface="Arial"/>
                <a:sym typeface="Wingdings"/>
              </a:rPr>
              <a:t>------mutations </a:t>
            </a:r>
            <a:r>
              <a:rPr lang="en-US" dirty="0">
                <a:latin typeface="Arial"/>
                <a:cs typeface="Arial"/>
                <a:sym typeface="Wingdings"/>
              </a:rPr>
              <a:t>in DNA repair genes </a:t>
            </a:r>
            <a:r>
              <a:rPr lang="en-US" dirty="0">
                <a:latin typeface="Arial"/>
                <a:cs typeface="Arial"/>
              </a:rPr>
              <a:t> </a:t>
            </a:r>
            <a:r>
              <a:rPr lang="en-US" dirty="0">
                <a:latin typeface="Arial"/>
                <a:cs typeface="Arial"/>
                <a:sym typeface="Wingdings"/>
              </a:rPr>
              <a:t> irreparable </a:t>
            </a:r>
            <a:r>
              <a:rPr lang="en-US" dirty="0">
                <a:latin typeface="Arial"/>
                <a:cs typeface="Arial"/>
              </a:rPr>
              <a:t> </a:t>
            </a:r>
            <a:r>
              <a:rPr lang="en-US" dirty="0">
                <a:latin typeface="Arial"/>
                <a:cs typeface="Arial"/>
                <a:sym typeface="Wingdings"/>
              </a:rPr>
              <a:t>cell </a:t>
            </a:r>
            <a:r>
              <a:rPr lang="en-US" dirty="0" smtClean="0">
                <a:latin typeface="Arial"/>
                <a:cs typeface="Arial"/>
                <a:sym typeface="Wingdings"/>
              </a:rPr>
              <a:t>death</a:t>
            </a:r>
          </a:p>
          <a:p>
            <a:r>
              <a:rPr lang="en-US" dirty="0" smtClean="0">
                <a:latin typeface="Arial"/>
                <a:cs typeface="Arial"/>
                <a:sym typeface="Wingdings"/>
              </a:rPr>
              <a:t>------apoptosis  </a:t>
            </a:r>
            <a:r>
              <a:rPr lang="en-US" dirty="0">
                <a:latin typeface="Arial"/>
                <a:cs typeface="Arial"/>
                <a:sym typeface="Wingdings"/>
              </a:rPr>
              <a:t>cell death</a:t>
            </a:r>
            <a:endParaRPr lang="en-US" dirty="0">
              <a:latin typeface="Arial"/>
              <a:cs typeface="Arial"/>
            </a:endParaRPr>
          </a:p>
          <a:p>
            <a:endParaRPr lang="en-US" dirty="0">
              <a:latin typeface="Arial"/>
              <a:cs typeface="Arial"/>
            </a:endParaRPr>
          </a:p>
          <a:p>
            <a:endParaRPr lang="en-US" dirty="0">
              <a:latin typeface="Arial"/>
              <a:cs typeface="Arial"/>
              <a:sym typeface="Wingdings"/>
            </a:endParaRPr>
          </a:p>
          <a:p>
            <a:endParaRPr lang="en-US" dirty="0" smtClean="0">
              <a:latin typeface="Arial"/>
              <a:cs typeface="Arial"/>
              <a:sym typeface="Wingdings"/>
            </a:endParaRPr>
          </a:p>
          <a:p>
            <a:endParaRPr lang="en-US" dirty="0">
              <a:latin typeface="Arial"/>
              <a:cs typeface="Arial"/>
              <a:sym typeface="Wingdings"/>
            </a:endParaRPr>
          </a:p>
          <a:p>
            <a:r>
              <a:rPr lang="en-US" dirty="0">
                <a:latin typeface="Arial"/>
                <a:cs typeface="Arial"/>
              </a:rPr>
              <a:t>Chemotherapy  -&gt;  DNA damage   </a:t>
            </a:r>
            <a:r>
              <a:rPr lang="en-US" dirty="0">
                <a:latin typeface="Arial"/>
                <a:cs typeface="Arial"/>
                <a:sym typeface="Wingdings"/>
              </a:rPr>
              <a:t> </a:t>
            </a:r>
            <a:r>
              <a:rPr lang="en-US" dirty="0" smtClean="0">
                <a:latin typeface="Arial"/>
                <a:cs typeface="Arial"/>
                <a:sym typeface="Wingdings"/>
              </a:rPr>
              <a:t> mutation</a:t>
            </a:r>
          </a:p>
          <a:p>
            <a:r>
              <a:rPr lang="en-US" dirty="0" smtClean="0">
                <a:latin typeface="Arial"/>
                <a:cs typeface="Arial"/>
                <a:sym typeface="Wingdings"/>
              </a:rPr>
              <a:t> Cancer development</a:t>
            </a:r>
            <a:endParaRPr lang="en-US" dirty="0">
              <a:latin typeface="Arial"/>
              <a:cs typeface="Arial"/>
              <a:sym typeface="Wingdings"/>
            </a:endParaRPr>
          </a:p>
          <a:p>
            <a:endParaRPr lang="en-US" dirty="0" smtClean="0">
              <a:latin typeface="Arial"/>
              <a:cs typeface="Arial"/>
              <a:sym typeface="Wingdings"/>
            </a:endParaRPr>
          </a:p>
          <a:p>
            <a:endParaRPr lang="en-US" dirty="0">
              <a:latin typeface="Arial"/>
              <a:cs typeface="Arial"/>
              <a:sym typeface="Wingdings"/>
            </a:endParaRPr>
          </a:p>
          <a:p>
            <a:endParaRPr lang="en-US" dirty="0"/>
          </a:p>
        </p:txBody>
      </p:sp>
    </p:spTree>
    <p:extLst>
      <p:ext uri="{BB962C8B-B14F-4D97-AF65-F5344CB8AC3E}">
        <p14:creationId xmlns:p14="http://schemas.microsoft.com/office/powerpoint/2010/main" val="242521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http://www.pbs.org/kenburns/cancer-emperor-of-all-maladies/watch-video</a:t>
            </a:r>
            <a:r>
              <a:rPr lang="en-US" dirty="0" smtClean="0">
                <a:hlinkClick r:id="rId2"/>
              </a:rPr>
              <a:t>/</a:t>
            </a:r>
            <a:endParaRPr lang="en-US" dirty="0" smtClean="0"/>
          </a:p>
          <a:p>
            <a:endParaRPr lang="en-US" dirty="0"/>
          </a:p>
          <a:p>
            <a:r>
              <a:rPr lang="en-US" dirty="0"/>
              <a:t>http://</a:t>
            </a:r>
            <a:r>
              <a:rPr lang="en-US" dirty="0" err="1"/>
              <a:t>www.cancer.gov</a:t>
            </a:r>
            <a:endParaRPr lang="en-US" dirty="0"/>
          </a:p>
        </p:txBody>
      </p:sp>
    </p:spTree>
    <p:extLst>
      <p:ext uri="{BB962C8B-B14F-4D97-AF65-F5344CB8AC3E}">
        <p14:creationId xmlns:p14="http://schemas.microsoft.com/office/powerpoint/2010/main" val="2925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399760" y="721771"/>
            <a:ext cx="8527125" cy="3323987"/>
          </a:xfrm>
          <a:prstGeom prst="rect">
            <a:avLst/>
          </a:prstGeom>
        </p:spPr>
        <p:txBody>
          <a:bodyPr wrap="square">
            <a:spAutoFit/>
          </a:bodyPr>
          <a:lstStyle/>
          <a:p>
            <a:r>
              <a:rPr lang="en-US" sz="2400" dirty="0" smtClean="0">
                <a:latin typeface="Arial"/>
                <a:cs typeface="Arial"/>
              </a:rPr>
              <a:t>Cancer </a:t>
            </a:r>
          </a:p>
          <a:p>
            <a:endParaRPr lang="en-US" sz="2400" dirty="0">
              <a:latin typeface="Arial"/>
              <a:cs typeface="Arial"/>
            </a:endParaRPr>
          </a:p>
          <a:p>
            <a:r>
              <a:rPr lang="en-US" dirty="0" smtClean="0">
                <a:latin typeface="Arial"/>
                <a:cs typeface="Arial"/>
              </a:rPr>
              <a:t>Abnormalities in </a:t>
            </a:r>
          </a:p>
          <a:p>
            <a:endParaRPr lang="en-US" dirty="0">
              <a:latin typeface="Arial"/>
              <a:cs typeface="Arial"/>
            </a:endParaRPr>
          </a:p>
          <a:p>
            <a:r>
              <a:rPr lang="en-US" dirty="0" smtClean="0">
                <a:latin typeface="Arial"/>
                <a:cs typeface="Arial"/>
              </a:rPr>
              <a:t>Proliferation </a:t>
            </a:r>
          </a:p>
          <a:p>
            <a:r>
              <a:rPr lang="en-US" dirty="0" smtClean="0">
                <a:latin typeface="Arial"/>
                <a:cs typeface="Arial"/>
              </a:rPr>
              <a:t>Contact inhibition</a:t>
            </a:r>
          </a:p>
          <a:p>
            <a:r>
              <a:rPr lang="en-US" dirty="0">
                <a:latin typeface="Arial"/>
                <a:cs typeface="Arial"/>
              </a:rPr>
              <a:t>Energy </a:t>
            </a:r>
            <a:r>
              <a:rPr lang="en-US" dirty="0" smtClean="0">
                <a:latin typeface="Arial"/>
                <a:cs typeface="Arial"/>
              </a:rPr>
              <a:t>efficiency      </a:t>
            </a:r>
            <a:r>
              <a:rPr lang="en-US" altLang="ja-JP" dirty="0">
                <a:latin typeface="Arial"/>
                <a:cs typeface="Arial"/>
              </a:rPr>
              <a:t>glycolysis but not on TCA cycle</a:t>
            </a:r>
            <a:endParaRPr lang="en-US" dirty="0" smtClean="0">
              <a:latin typeface="Arial"/>
              <a:cs typeface="Arial"/>
            </a:endParaRPr>
          </a:p>
          <a:p>
            <a:r>
              <a:rPr lang="en-US" dirty="0" smtClean="0">
                <a:latin typeface="Arial"/>
                <a:cs typeface="Arial"/>
              </a:rPr>
              <a:t>Immune response</a:t>
            </a:r>
            <a:endParaRPr lang="en-US" dirty="0">
              <a:latin typeface="Arial"/>
              <a:cs typeface="Arial"/>
            </a:endParaRPr>
          </a:p>
          <a:p>
            <a:r>
              <a:rPr lang="en-US" dirty="0">
                <a:latin typeface="Arial"/>
                <a:cs typeface="Arial"/>
              </a:rPr>
              <a:t> </a:t>
            </a:r>
            <a:endParaRPr lang="en-US" dirty="0" smtClean="0">
              <a:latin typeface="Arial"/>
              <a:cs typeface="Arial"/>
            </a:endParaRPr>
          </a:p>
          <a:p>
            <a:r>
              <a:rPr lang="en-US" dirty="0">
                <a:latin typeface="Arial"/>
                <a:cs typeface="Arial"/>
              </a:rPr>
              <a:t>-------- accumulations of mutations in various genes</a:t>
            </a:r>
          </a:p>
          <a:p>
            <a:r>
              <a:rPr lang="en-US" dirty="0">
                <a:latin typeface="Arial"/>
                <a:cs typeface="Arial"/>
              </a:rPr>
              <a:t>                           </a:t>
            </a:r>
          </a:p>
        </p:txBody>
      </p:sp>
    </p:spTree>
    <p:extLst>
      <p:ext uri="{BB962C8B-B14F-4D97-AF65-F5344CB8AC3E}">
        <p14:creationId xmlns:p14="http://schemas.microsoft.com/office/powerpoint/2010/main" val="251876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2809" cy="771102"/>
          </a:xfrm>
        </p:spPr>
        <p:txBody>
          <a:bodyPr>
            <a:normAutofit/>
          </a:bodyPr>
          <a:lstStyle/>
          <a:p>
            <a:pPr algn="l"/>
            <a:r>
              <a:rPr lang="en-US" sz="3200" dirty="0" smtClean="0"/>
              <a:t>How cancer develops</a:t>
            </a:r>
            <a:endParaRPr lang="en-US" sz="3200" dirty="0"/>
          </a:p>
        </p:txBody>
      </p:sp>
      <p:pic>
        <p:nvPicPr>
          <p:cNvPr id="6" name="Content Placeholder 5"/>
          <p:cNvPicPr>
            <a:picLocks noGrp="1" noChangeAspect="1"/>
          </p:cNvPicPr>
          <p:nvPr>
            <p:ph idx="1"/>
          </p:nvPr>
        </p:nvPicPr>
        <p:blipFill>
          <a:blip r:embed="rId2"/>
          <a:srcRect t="7440" b="7440"/>
          <a:stretch>
            <a:fillRect/>
          </a:stretch>
        </p:blipFill>
        <p:spPr/>
      </p:pic>
      <p:sp>
        <p:nvSpPr>
          <p:cNvPr id="3" name="Rectangle 2"/>
          <p:cNvSpPr/>
          <p:nvPr/>
        </p:nvSpPr>
        <p:spPr>
          <a:xfrm>
            <a:off x="3983633" y="1699790"/>
            <a:ext cx="2904699" cy="369332"/>
          </a:xfrm>
          <a:prstGeom prst="rect">
            <a:avLst/>
          </a:prstGeom>
        </p:spPr>
        <p:txBody>
          <a:bodyPr wrap="none">
            <a:spAutoFit/>
          </a:bodyPr>
          <a:lstStyle/>
          <a:p>
            <a:r>
              <a:rPr lang="en-US" dirty="0" smtClean="0">
                <a:latin typeface="Arial"/>
                <a:cs typeface="Arial"/>
              </a:rPr>
              <a:t>Accumulation of mutations </a:t>
            </a:r>
            <a:endParaRPr lang="en-US" dirty="0">
              <a:latin typeface="Arial"/>
              <a:cs typeface="Arial"/>
            </a:endParaRPr>
          </a:p>
        </p:txBody>
      </p:sp>
    </p:spTree>
    <p:extLst>
      <p:ext uri="{BB962C8B-B14F-4D97-AF65-F5344CB8AC3E}">
        <p14:creationId xmlns:p14="http://schemas.microsoft.com/office/powerpoint/2010/main" val="38738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092" y="1103058"/>
            <a:ext cx="7688566" cy="5909311"/>
          </a:xfrm>
          <a:prstGeom prst="rect">
            <a:avLst/>
          </a:prstGeom>
        </p:spPr>
        <p:txBody>
          <a:bodyPr wrap="square">
            <a:spAutoFit/>
          </a:bodyPr>
          <a:lstStyle/>
          <a:p>
            <a:r>
              <a:rPr lang="en-US" dirty="0" smtClean="0"/>
              <a:t>BRCA1  and  BRCA2 </a:t>
            </a:r>
          </a:p>
          <a:p>
            <a:endParaRPr lang="en-US" dirty="0"/>
          </a:p>
          <a:p>
            <a:r>
              <a:rPr lang="en-US" dirty="0" smtClean="0"/>
              <a:t>Around 5% of cases of breast and ovarian cancers can be explained by the woman having inherited a faulty copy of BRCA1  and  BRCA2 </a:t>
            </a:r>
          </a:p>
          <a:p>
            <a:r>
              <a:rPr lang="en-US" dirty="0" smtClean="0"/>
              <a:t>Explains 5% one of all breast cancers and 10% of ovarian cancers</a:t>
            </a:r>
          </a:p>
          <a:p>
            <a:endParaRPr lang="en-US" dirty="0"/>
          </a:p>
          <a:p>
            <a:r>
              <a:rPr lang="en-US" dirty="0" smtClean="0"/>
              <a:t>􏰀 Their chance of developing these cancers is higher than average but unless further mutations occur over time in a number of other ‘cancer protection’ genes in breast and/or ovarian cells, those cells will never become cancerous.</a:t>
            </a:r>
          </a:p>
          <a:p>
            <a:r>
              <a:rPr lang="en-US" dirty="0" smtClean="0"/>
              <a:t>90 % ---  non inherited</a:t>
            </a:r>
          </a:p>
          <a:p>
            <a:endParaRPr lang="en-US" dirty="0"/>
          </a:p>
          <a:p>
            <a:r>
              <a:rPr lang="en-US" dirty="0"/>
              <a:t>A woman’s </a:t>
            </a:r>
            <a:r>
              <a:rPr lang="en-US" dirty="0">
                <a:hlinkClick r:id="rId2"/>
              </a:rPr>
              <a:t>lifetime risk</a:t>
            </a:r>
            <a:r>
              <a:rPr lang="en-US" dirty="0"/>
              <a:t> of developing breast and/or ovarian cancer is greatly increased if she inherits a harmful mutation in </a:t>
            </a:r>
            <a:r>
              <a:rPr lang="en-US" i="1" dirty="0"/>
              <a:t>BRCA1</a:t>
            </a:r>
            <a:r>
              <a:rPr lang="en-US" dirty="0"/>
              <a:t> or </a:t>
            </a:r>
            <a:r>
              <a:rPr lang="en-US" i="1" dirty="0"/>
              <a:t>BRCA2</a:t>
            </a:r>
            <a:r>
              <a:rPr lang="en-US" dirty="0" smtClean="0"/>
              <a:t>.</a:t>
            </a:r>
          </a:p>
          <a:p>
            <a:r>
              <a:rPr lang="en-US" dirty="0"/>
              <a:t> </a:t>
            </a:r>
            <a:r>
              <a:rPr lang="en-US" dirty="0" smtClean="0"/>
              <a:t>                       10% women will develop breast cancer during life time</a:t>
            </a:r>
          </a:p>
          <a:p>
            <a:r>
              <a:rPr lang="en-US" dirty="0"/>
              <a:t> </a:t>
            </a:r>
            <a:r>
              <a:rPr lang="en-US" dirty="0" smtClean="0"/>
              <a:t>                       50% if BRCA1 or BRCA2 is mutated</a:t>
            </a:r>
          </a:p>
          <a:p>
            <a:endParaRPr lang="en-US" dirty="0"/>
          </a:p>
          <a:p>
            <a:r>
              <a:rPr lang="en-US" dirty="0" smtClean="0"/>
              <a:t>                       </a:t>
            </a:r>
            <a:r>
              <a:rPr lang="en-US" dirty="0"/>
              <a:t> </a:t>
            </a:r>
            <a:r>
              <a:rPr lang="en-US" dirty="0" smtClean="0"/>
              <a:t>1% </a:t>
            </a:r>
            <a:r>
              <a:rPr lang="en-US" dirty="0"/>
              <a:t>women will develop </a:t>
            </a:r>
            <a:r>
              <a:rPr lang="en-US" dirty="0" smtClean="0"/>
              <a:t>ovarian </a:t>
            </a:r>
            <a:r>
              <a:rPr lang="en-US" dirty="0"/>
              <a:t>cancer during life time</a:t>
            </a:r>
          </a:p>
          <a:p>
            <a:r>
              <a:rPr lang="en-US" dirty="0"/>
              <a:t>                        </a:t>
            </a:r>
            <a:r>
              <a:rPr lang="en-US" dirty="0" smtClean="0"/>
              <a:t>40 % </a:t>
            </a:r>
            <a:r>
              <a:rPr lang="en-US" dirty="0"/>
              <a:t>if BRCA1 or </a:t>
            </a:r>
            <a:r>
              <a:rPr lang="en-US" dirty="0" smtClean="0"/>
              <a:t>15% if BRCA2 </a:t>
            </a:r>
            <a:r>
              <a:rPr lang="en-US" dirty="0"/>
              <a:t>is </a:t>
            </a:r>
            <a:r>
              <a:rPr lang="en-US" dirty="0" smtClean="0"/>
              <a:t>mutated</a:t>
            </a:r>
          </a:p>
          <a:p>
            <a:r>
              <a:rPr lang="en-US" dirty="0" smtClean="0"/>
              <a:t>Not “100 %”</a:t>
            </a:r>
          </a:p>
          <a:p>
            <a:r>
              <a:rPr lang="en-US" dirty="0" smtClean="0"/>
              <a:t>There are many mutations which we do not know whether harmful or beneficial. </a:t>
            </a:r>
          </a:p>
          <a:p>
            <a:endParaRPr lang="en-US" dirty="0"/>
          </a:p>
        </p:txBody>
      </p:sp>
      <p:sp>
        <p:nvSpPr>
          <p:cNvPr id="2" name="Rectangle 1"/>
          <p:cNvSpPr/>
          <p:nvPr/>
        </p:nvSpPr>
        <p:spPr>
          <a:xfrm>
            <a:off x="734092" y="480592"/>
            <a:ext cx="5225221" cy="369332"/>
          </a:xfrm>
          <a:prstGeom prst="rect">
            <a:avLst/>
          </a:prstGeom>
        </p:spPr>
        <p:txBody>
          <a:bodyPr wrap="none">
            <a:spAutoFit/>
          </a:bodyPr>
          <a:lstStyle/>
          <a:p>
            <a:r>
              <a:rPr lang="en-US" dirty="0" smtClean="0"/>
              <a:t>There is no single “mutated gene” that causes cancer.  </a:t>
            </a:r>
            <a:endParaRPr lang="en-US" dirty="0"/>
          </a:p>
        </p:txBody>
      </p:sp>
    </p:spTree>
    <p:extLst>
      <p:ext uri="{BB962C8B-B14F-4D97-AF65-F5344CB8AC3E}">
        <p14:creationId xmlns:p14="http://schemas.microsoft.com/office/powerpoint/2010/main" val="402586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be luckier, men. </a:t>
            </a:r>
            <a:endParaRPr lang="en-US" dirty="0"/>
          </a:p>
        </p:txBody>
      </p:sp>
      <p:sp>
        <p:nvSpPr>
          <p:cNvPr id="3" name="Content Placeholder 2"/>
          <p:cNvSpPr>
            <a:spLocks noGrp="1"/>
          </p:cNvSpPr>
          <p:nvPr>
            <p:ph idx="1"/>
          </p:nvPr>
        </p:nvSpPr>
        <p:spPr/>
        <p:txBody>
          <a:bodyPr/>
          <a:lstStyle/>
          <a:p>
            <a:r>
              <a:rPr lang="en-US" b="1" dirty="0"/>
              <a:t>If a man </a:t>
            </a:r>
            <a:r>
              <a:rPr lang="en-US" dirty="0"/>
              <a:t>has inherited a faulty copy of the </a:t>
            </a:r>
            <a:r>
              <a:rPr lang="en-US" i="1" dirty="0"/>
              <a:t>BRCA1 </a:t>
            </a:r>
            <a:r>
              <a:rPr lang="en-US" dirty="0"/>
              <a:t>or </a:t>
            </a:r>
            <a:r>
              <a:rPr lang="en-US" i="1" dirty="0"/>
              <a:t>BRCA2 </a:t>
            </a:r>
            <a:r>
              <a:rPr lang="en-US" dirty="0" smtClean="0"/>
              <a:t>gene</a:t>
            </a:r>
            <a:r>
              <a:rPr lang="en-US" i="1" dirty="0" smtClean="0"/>
              <a:t>, </a:t>
            </a:r>
            <a:r>
              <a:rPr lang="en-US" dirty="0"/>
              <a:t>his risk for developing prostate cancer is increased. </a:t>
            </a:r>
            <a:endParaRPr lang="en-US" dirty="0" smtClean="0">
              <a:effectLst/>
            </a:endParaRPr>
          </a:p>
          <a:p>
            <a:r>
              <a:rPr lang="en-US" b="1" dirty="0"/>
              <a:t>If a man </a:t>
            </a:r>
            <a:r>
              <a:rPr lang="en-US" dirty="0"/>
              <a:t>has inherited a faulty copy of the </a:t>
            </a:r>
            <a:r>
              <a:rPr lang="en-US" i="1" dirty="0"/>
              <a:t>BRCA2 </a:t>
            </a:r>
            <a:r>
              <a:rPr lang="en-US" dirty="0"/>
              <a:t>gene (but not the </a:t>
            </a:r>
            <a:r>
              <a:rPr lang="en-US" i="1" dirty="0"/>
              <a:t>BRCA1 </a:t>
            </a:r>
            <a:r>
              <a:rPr lang="en-US" dirty="0"/>
              <a:t>gene) he has a slightly increased risk of developing breast cancer. </a:t>
            </a:r>
            <a:endParaRPr lang="en-US" dirty="0" smtClean="0">
              <a:effectLst/>
            </a:endParaRPr>
          </a:p>
          <a:p>
            <a:endParaRPr lang="en-US" dirty="0"/>
          </a:p>
        </p:txBody>
      </p:sp>
    </p:spTree>
    <p:extLst>
      <p:ext uri="{BB962C8B-B14F-4D97-AF65-F5344CB8AC3E}">
        <p14:creationId xmlns:p14="http://schemas.microsoft.com/office/powerpoint/2010/main" val="244998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33400" y="-1143000"/>
            <a:ext cx="7772400" cy="1143000"/>
          </a:xfrm>
        </p:spPr>
        <p:txBody>
          <a:bodyPr/>
          <a:lstStyle/>
          <a:p>
            <a:pPr eaLnBrk="1" hangingPunct="1">
              <a:defRPr/>
            </a:pPr>
            <a:endParaRPr lang="en-US" dirty="0" smtClean="0"/>
          </a:p>
        </p:txBody>
      </p:sp>
      <p:pic>
        <p:nvPicPr>
          <p:cNvPr id="421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43476"/>
            <a:ext cx="5461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7" name="TextBox 1"/>
          <p:cNvSpPr txBox="1">
            <a:spLocks noChangeArrowheads="1"/>
          </p:cNvSpPr>
          <p:nvPr/>
        </p:nvSpPr>
        <p:spPr bwMode="auto">
          <a:xfrm>
            <a:off x="4124325" y="3112001"/>
            <a:ext cx="4316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charset="0"/>
                <a:ea typeface="Osaka" charset="0"/>
                <a:cs typeface="Osaka" charset="0"/>
              </a:defRPr>
            </a:lvl1pPr>
            <a:lvl2pPr marL="742950" indent="-285750" eaLnBrk="0" hangingPunct="0">
              <a:defRPr kumimoji="1" sz="2400" b="1">
                <a:solidFill>
                  <a:schemeClr val="tx1"/>
                </a:solidFill>
                <a:latin typeface="Times" charset="0"/>
                <a:ea typeface="Osaka" charset="0"/>
                <a:cs typeface="Osaka" charset="0"/>
              </a:defRPr>
            </a:lvl2pPr>
            <a:lvl3pPr marL="1143000" indent="-228600" eaLnBrk="0" hangingPunct="0">
              <a:defRPr kumimoji="1" sz="2400" b="1">
                <a:solidFill>
                  <a:schemeClr val="tx1"/>
                </a:solidFill>
                <a:latin typeface="Times" charset="0"/>
                <a:ea typeface="Osaka" charset="0"/>
                <a:cs typeface="Osaka" charset="0"/>
              </a:defRPr>
            </a:lvl3pPr>
            <a:lvl4pPr marL="1600200" indent="-228600" eaLnBrk="0" hangingPunct="0">
              <a:defRPr kumimoji="1" sz="2400" b="1">
                <a:solidFill>
                  <a:schemeClr val="tx1"/>
                </a:solidFill>
                <a:latin typeface="Times" charset="0"/>
                <a:ea typeface="Osaka" charset="0"/>
                <a:cs typeface="Osaka" charset="0"/>
              </a:defRPr>
            </a:lvl4pPr>
            <a:lvl5pPr marL="2057400" indent="-228600" eaLnBrk="0" hangingPunct="0">
              <a:defRPr kumimoji="1" sz="2400" b="1">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b="1">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b="1">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b="1">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b="1">
                <a:solidFill>
                  <a:schemeClr val="tx1"/>
                </a:solidFill>
                <a:latin typeface="Times" charset="0"/>
                <a:ea typeface="Osaka" charset="0"/>
                <a:cs typeface="Osaka" charset="0"/>
              </a:defRPr>
            </a:lvl9pPr>
          </a:lstStyle>
          <a:p>
            <a:pPr eaLnBrk="1" hangingPunct="1"/>
            <a:r>
              <a:rPr lang="en-US" sz="1600"/>
              <a:t>ssDNA generation by several nuclease activities</a:t>
            </a:r>
          </a:p>
        </p:txBody>
      </p:sp>
      <p:sp>
        <p:nvSpPr>
          <p:cNvPr id="28678" name="TextBox 7"/>
          <p:cNvSpPr txBox="1">
            <a:spLocks noChangeArrowheads="1"/>
          </p:cNvSpPr>
          <p:nvPr/>
        </p:nvSpPr>
        <p:spPr bwMode="auto">
          <a:xfrm>
            <a:off x="4176713" y="4224839"/>
            <a:ext cx="2147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charset="0"/>
                <a:ea typeface="Osaka" charset="0"/>
                <a:cs typeface="Osaka" charset="0"/>
              </a:defRPr>
            </a:lvl1pPr>
            <a:lvl2pPr marL="742950" indent="-285750" eaLnBrk="0" hangingPunct="0">
              <a:defRPr kumimoji="1" sz="2400" b="1">
                <a:solidFill>
                  <a:schemeClr val="tx1"/>
                </a:solidFill>
                <a:latin typeface="Times" charset="0"/>
                <a:ea typeface="Osaka" charset="0"/>
                <a:cs typeface="Osaka" charset="0"/>
              </a:defRPr>
            </a:lvl2pPr>
            <a:lvl3pPr marL="1143000" indent="-228600" eaLnBrk="0" hangingPunct="0">
              <a:defRPr kumimoji="1" sz="2400" b="1">
                <a:solidFill>
                  <a:schemeClr val="tx1"/>
                </a:solidFill>
                <a:latin typeface="Times" charset="0"/>
                <a:ea typeface="Osaka" charset="0"/>
                <a:cs typeface="Osaka" charset="0"/>
              </a:defRPr>
            </a:lvl3pPr>
            <a:lvl4pPr marL="1600200" indent="-228600" eaLnBrk="0" hangingPunct="0">
              <a:defRPr kumimoji="1" sz="2400" b="1">
                <a:solidFill>
                  <a:schemeClr val="tx1"/>
                </a:solidFill>
                <a:latin typeface="Times" charset="0"/>
                <a:ea typeface="Osaka" charset="0"/>
                <a:cs typeface="Osaka" charset="0"/>
              </a:defRPr>
            </a:lvl4pPr>
            <a:lvl5pPr marL="2057400" indent="-228600" eaLnBrk="0" hangingPunct="0">
              <a:defRPr kumimoji="1" sz="2400" b="1">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b="1">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b="1">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b="1">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b="1">
                <a:solidFill>
                  <a:schemeClr val="tx1"/>
                </a:solidFill>
                <a:latin typeface="Times" charset="0"/>
                <a:ea typeface="Osaka" charset="0"/>
                <a:cs typeface="Osaka" charset="0"/>
              </a:defRPr>
            </a:lvl9pPr>
          </a:lstStyle>
          <a:p>
            <a:pPr eaLnBrk="1" hangingPunct="1"/>
            <a:r>
              <a:rPr lang="en-US" sz="1600"/>
              <a:t>Rad51-covered ssDNA </a:t>
            </a:r>
          </a:p>
        </p:txBody>
      </p:sp>
      <p:sp>
        <p:nvSpPr>
          <p:cNvPr id="28679" name="TextBox 8"/>
          <p:cNvSpPr txBox="1">
            <a:spLocks noChangeArrowheads="1"/>
          </p:cNvSpPr>
          <p:nvPr/>
        </p:nvSpPr>
        <p:spPr bwMode="auto">
          <a:xfrm>
            <a:off x="4114800" y="5291639"/>
            <a:ext cx="1671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b="1">
                <a:solidFill>
                  <a:schemeClr val="tx1"/>
                </a:solidFill>
                <a:latin typeface="Times" charset="0"/>
                <a:ea typeface="Osaka" charset="0"/>
                <a:cs typeface="Osaka" charset="0"/>
              </a:defRPr>
            </a:lvl1pPr>
            <a:lvl2pPr marL="742950" indent="-285750" eaLnBrk="0" hangingPunct="0">
              <a:defRPr kumimoji="1" sz="2400" b="1">
                <a:solidFill>
                  <a:schemeClr val="tx1"/>
                </a:solidFill>
                <a:latin typeface="Times" charset="0"/>
                <a:ea typeface="Osaka" charset="0"/>
                <a:cs typeface="Osaka" charset="0"/>
              </a:defRPr>
            </a:lvl2pPr>
            <a:lvl3pPr marL="1143000" indent="-228600" eaLnBrk="0" hangingPunct="0">
              <a:defRPr kumimoji="1" sz="2400" b="1">
                <a:solidFill>
                  <a:schemeClr val="tx1"/>
                </a:solidFill>
                <a:latin typeface="Times" charset="0"/>
                <a:ea typeface="Osaka" charset="0"/>
                <a:cs typeface="Osaka" charset="0"/>
              </a:defRPr>
            </a:lvl3pPr>
            <a:lvl4pPr marL="1600200" indent="-228600" eaLnBrk="0" hangingPunct="0">
              <a:defRPr kumimoji="1" sz="2400" b="1">
                <a:solidFill>
                  <a:schemeClr val="tx1"/>
                </a:solidFill>
                <a:latin typeface="Times" charset="0"/>
                <a:ea typeface="Osaka" charset="0"/>
                <a:cs typeface="Osaka" charset="0"/>
              </a:defRPr>
            </a:lvl4pPr>
            <a:lvl5pPr marL="2057400" indent="-228600" eaLnBrk="0" hangingPunct="0">
              <a:defRPr kumimoji="1" sz="2400" b="1">
                <a:solidFill>
                  <a:schemeClr val="tx1"/>
                </a:solidFill>
                <a:latin typeface="Times" charset="0"/>
                <a:ea typeface="Osaka" charset="0"/>
                <a:cs typeface="Osaka" charset="0"/>
              </a:defRPr>
            </a:lvl5pPr>
            <a:lvl6pPr marL="2514600" indent="-228600" eaLnBrk="0" fontAlgn="base" hangingPunct="0">
              <a:spcBef>
                <a:spcPct val="0"/>
              </a:spcBef>
              <a:spcAft>
                <a:spcPct val="0"/>
              </a:spcAft>
              <a:defRPr kumimoji="1" sz="2400" b="1">
                <a:solidFill>
                  <a:schemeClr val="tx1"/>
                </a:solidFill>
                <a:latin typeface="Times" charset="0"/>
                <a:ea typeface="Osaka" charset="0"/>
                <a:cs typeface="Osaka" charset="0"/>
              </a:defRPr>
            </a:lvl6pPr>
            <a:lvl7pPr marL="2971800" indent="-228600" eaLnBrk="0" fontAlgn="base" hangingPunct="0">
              <a:spcBef>
                <a:spcPct val="0"/>
              </a:spcBef>
              <a:spcAft>
                <a:spcPct val="0"/>
              </a:spcAft>
              <a:defRPr kumimoji="1" sz="2400" b="1">
                <a:solidFill>
                  <a:schemeClr val="tx1"/>
                </a:solidFill>
                <a:latin typeface="Times" charset="0"/>
                <a:ea typeface="Osaka" charset="0"/>
                <a:cs typeface="Osaka" charset="0"/>
              </a:defRPr>
            </a:lvl7pPr>
            <a:lvl8pPr marL="3429000" indent="-228600" eaLnBrk="0" fontAlgn="base" hangingPunct="0">
              <a:spcBef>
                <a:spcPct val="0"/>
              </a:spcBef>
              <a:spcAft>
                <a:spcPct val="0"/>
              </a:spcAft>
              <a:defRPr kumimoji="1" sz="2400" b="1">
                <a:solidFill>
                  <a:schemeClr val="tx1"/>
                </a:solidFill>
                <a:latin typeface="Times" charset="0"/>
                <a:ea typeface="Osaka" charset="0"/>
                <a:cs typeface="Osaka" charset="0"/>
              </a:defRPr>
            </a:lvl8pPr>
            <a:lvl9pPr marL="3886200" indent="-228600" eaLnBrk="0" fontAlgn="base" hangingPunct="0">
              <a:spcBef>
                <a:spcPct val="0"/>
              </a:spcBef>
              <a:spcAft>
                <a:spcPct val="0"/>
              </a:spcAft>
              <a:defRPr kumimoji="1" sz="2400" b="1">
                <a:solidFill>
                  <a:schemeClr val="tx1"/>
                </a:solidFill>
                <a:latin typeface="Times" charset="0"/>
                <a:ea typeface="Osaka" charset="0"/>
                <a:cs typeface="Osaka" charset="0"/>
              </a:defRPr>
            </a:lvl9pPr>
          </a:lstStyle>
          <a:p>
            <a:pPr eaLnBrk="1" hangingPunct="1"/>
            <a:r>
              <a:rPr lang="en-US" sz="1600"/>
              <a:t>DNA polymerase</a:t>
            </a:r>
          </a:p>
        </p:txBody>
      </p:sp>
      <p:sp>
        <p:nvSpPr>
          <p:cNvPr id="2" name="Rectangle 1"/>
          <p:cNvSpPr/>
          <p:nvPr/>
        </p:nvSpPr>
        <p:spPr>
          <a:xfrm>
            <a:off x="6725947" y="2540501"/>
            <a:ext cx="809198" cy="369332"/>
          </a:xfrm>
          <a:prstGeom prst="rect">
            <a:avLst/>
          </a:prstGeom>
        </p:spPr>
        <p:txBody>
          <a:bodyPr wrap="none">
            <a:spAutoFit/>
          </a:bodyPr>
          <a:lstStyle/>
          <a:p>
            <a:r>
              <a:rPr lang="en-US" dirty="0"/>
              <a:t>BRCA1</a:t>
            </a:r>
          </a:p>
        </p:txBody>
      </p:sp>
      <p:sp>
        <p:nvSpPr>
          <p:cNvPr id="11" name="Rectangle 10"/>
          <p:cNvSpPr/>
          <p:nvPr/>
        </p:nvSpPr>
        <p:spPr>
          <a:xfrm>
            <a:off x="6822319" y="4186821"/>
            <a:ext cx="809198" cy="369332"/>
          </a:xfrm>
          <a:prstGeom prst="rect">
            <a:avLst/>
          </a:prstGeom>
        </p:spPr>
        <p:txBody>
          <a:bodyPr wrap="none">
            <a:spAutoFit/>
          </a:bodyPr>
          <a:lstStyle/>
          <a:p>
            <a:r>
              <a:rPr lang="en-US" dirty="0" smtClean="0"/>
              <a:t>BRCA2</a:t>
            </a:r>
            <a:endParaRPr lang="en-US" dirty="0"/>
          </a:p>
        </p:txBody>
      </p:sp>
      <p:sp>
        <p:nvSpPr>
          <p:cNvPr id="12" name="Rectangle 11"/>
          <p:cNvSpPr/>
          <p:nvPr/>
        </p:nvSpPr>
        <p:spPr>
          <a:xfrm>
            <a:off x="6822319" y="3738645"/>
            <a:ext cx="809198" cy="369332"/>
          </a:xfrm>
          <a:prstGeom prst="rect">
            <a:avLst/>
          </a:prstGeom>
        </p:spPr>
        <p:txBody>
          <a:bodyPr wrap="none">
            <a:spAutoFit/>
          </a:bodyPr>
          <a:lstStyle/>
          <a:p>
            <a:r>
              <a:rPr lang="en-US" dirty="0"/>
              <a:t>BRCA1</a:t>
            </a:r>
          </a:p>
        </p:txBody>
      </p:sp>
      <p:sp>
        <p:nvSpPr>
          <p:cNvPr id="13" name="Rectangle 12"/>
          <p:cNvSpPr/>
          <p:nvPr/>
        </p:nvSpPr>
        <p:spPr>
          <a:xfrm>
            <a:off x="1043201" y="387404"/>
            <a:ext cx="6686746" cy="369332"/>
          </a:xfrm>
          <a:prstGeom prst="rect">
            <a:avLst/>
          </a:prstGeom>
        </p:spPr>
        <p:txBody>
          <a:bodyPr wrap="none">
            <a:spAutoFit/>
          </a:bodyPr>
          <a:lstStyle/>
          <a:p>
            <a:r>
              <a:rPr lang="en-US" b="1" dirty="0" smtClean="0">
                <a:latin typeface="Arial"/>
                <a:cs typeface="Arial"/>
              </a:rPr>
              <a:t>Roles of BRCA1 and BRCA2 in Homologous recombination </a:t>
            </a:r>
            <a:endParaRPr lang="en-US" b="1" dirty="0">
              <a:latin typeface="Arial"/>
              <a:cs typeface="Arial"/>
            </a:endParaRPr>
          </a:p>
        </p:txBody>
      </p:sp>
    </p:spTree>
    <p:extLst>
      <p:ext uri="{BB962C8B-B14F-4D97-AF65-F5344CB8AC3E}">
        <p14:creationId xmlns:p14="http://schemas.microsoft.com/office/powerpoint/2010/main" val="32847276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1828800" y="3457575"/>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7" name="Line 3"/>
          <p:cNvSpPr>
            <a:spLocks noChangeShapeType="1"/>
          </p:cNvSpPr>
          <p:nvPr/>
        </p:nvSpPr>
        <p:spPr bwMode="auto">
          <a:xfrm>
            <a:off x="1828800" y="3581400"/>
            <a:ext cx="22352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8" name="Line 4"/>
          <p:cNvSpPr>
            <a:spLocks noChangeShapeType="1"/>
          </p:cNvSpPr>
          <p:nvPr/>
        </p:nvSpPr>
        <p:spPr bwMode="auto">
          <a:xfrm>
            <a:off x="4648200" y="3455988"/>
            <a:ext cx="22352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5"/>
          <p:cNvSpPr>
            <a:spLocks noChangeShapeType="1"/>
          </p:cNvSpPr>
          <p:nvPr/>
        </p:nvSpPr>
        <p:spPr bwMode="auto">
          <a:xfrm>
            <a:off x="4648200" y="3579813"/>
            <a:ext cx="22352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1" name="Text Box 7"/>
          <p:cNvSpPr txBox="1">
            <a:spLocks noChangeArrowheads="1"/>
          </p:cNvSpPr>
          <p:nvPr/>
        </p:nvSpPr>
        <p:spPr bwMode="auto">
          <a:xfrm>
            <a:off x="914400" y="838200"/>
            <a:ext cx="6027738"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Helvetca narrow" charset="0"/>
              </a:rPr>
              <a:t>One major damage to activate checkpoint signaling is</a:t>
            </a:r>
          </a:p>
          <a:p>
            <a:r>
              <a:rPr lang="en-US" altLang="ja-JP">
                <a:latin typeface="Helvetca narrow" charset="0"/>
              </a:rPr>
              <a:t>      DNA double-strand break (DSB)</a:t>
            </a:r>
            <a:br>
              <a:rPr lang="en-US" altLang="ja-JP">
                <a:latin typeface="Helvetca narrow" charset="0"/>
              </a:rPr>
            </a:br>
            <a:endParaRPr lang="en-US" altLang="ja-JP" sz="1800">
              <a:latin typeface="Helvetca narrow" charset="0"/>
            </a:endParaRPr>
          </a:p>
          <a:p>
            <a:endParaRPr lang="en-US" altLang="ja-JP" sz="1800">
              <a:latin typeface="Helvetca narrow" charset="0"/>
            </a:endParaRPr>
          </a:p>
        </p:txBody>
      </p:sp>
      <p:sp>
        <p:nvSpPr>
          <p:cNvPr id="41993" name="Rectangle 9"/>
          <p:cNvSpPr>
            <a:spLocks noGrp="1" noChangeArrowheads="1"/>
          </p:cNvSpPr>
          <p:nvPr>
            <p:ph type="title" idx="4294967295"/>
          </p:nvPr>
        </p:nvSpPr>
        <p:spPr>
          <a:xfrm>
            <a:off x="685800" y="2667000"/>
            <a:ext cx="7772400" cy="1143000"/>
          </a:xfrm>
        </p:spPr>
        <p:txBody>
          <a:bodyPr/>
          <a:lstStyle/>
          <a:p>
            <a:r>
              <a:rPr lang="en-US" altLang="ja-JP" sz="2100" b="1">
                <a:solidFill>
                  <a:schemeClr val="tx1"/>
                </a:solidFill>
                <a:latin typeface="Times New Roman" charset="0"/>
                <a:ea typeface="ＭＳ Ｐゴシック" charset="0"/>
                <a:cs typeface="ＭＳ Ｐゴシック" charset="0"/>
              </a:rPr>
              <a:t>DNA double-strand break (DSB)</a:t>
            </a:r>
            <a:br>
              <a:rPr lang="en-US" altLang="ja-JP" sz="2100" b="1">
                <a:solidFill>
                  <a:schemeClr val="tx1"/>
                </a:solidFill>
                <a:latin typeface="Times New Roman" charset="0"/>
                <a:ea typeface="ＭＳ Ｐゴシック" charset="0"/>
                <a:cs typeface="ＭＳ Ｐゴシック" charset="0"/>
              </a:rPr>
            </a:br>
            <a:endParaRPr lang="en-US" altLang="ja-JP"/>
          </a:p>
        </p:txBody>
      </p:sp>
      <p:sp>
        <p:nvSpPr>
          <p:cNvPr id="41994" name="Text Box 10"/>
          <p:cNvSpPr txBox="1">
            <a:spLocks noChangeArrowheads="1"/>
          </p:cNvSpPr>
          <p:nvPr/>
        </p:nvSpPr>
        <p:spPr bwMode="auto">
          <a:xfrm>
            <a:off x="2268538" y="1700213"/>
            <a:ext cx="309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a:latin typeface="Helvetca narrow" charset="0"/>
              </a:rPr>
              <a:t>, if not repaired efficiently. </a:t>
            </a:r>
          </a:p>
        </p:txBody>
      </p:sp>
    </p:spTree>
    <p:extLst>
      <p:ext uri="{BB962C8B-B14F-4D97-AF65-F5344CB8AC3E}">
        <p14:creationId xmlns:p14="http://schemas.microsoft.com/office/powerpoint/2010/main" val="17026215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2626</TotalTime>
  <Words>1720</Words>
  <Application>Microsoft Macintosh PowerPoint</Application>
  <PresentationFormat>On-screen Show (4:3)</PresentationFormat>
  <Paragraphs>269</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How cancer develops</vt:lpstr>
      <vt:lpstr>PowerPoint Presentation</vt:lpstr>
      <vt:lpstr>You may be luckier, men. </vt:lpstr>
      <vt:lpstr>PowerPoint Presentation</vt:lpstr>
      <vt:lpstr>DNA double-strand break (DSB) </vt:lpstr>
      <vt:lpstr>DSBs are recognized by the Mre11 complex.  The Mre11 complex acts as 3’-5’ exonuclease  and makes cohesive ends.    </vt:lpstr>
      <vt:lpstr>PowerPoint Presentation</vt:lpstr>
      <vt:lpstr>PowerPoint Presentation</vt:lpstr>
      <vt:lpstr>PowerPoint Presentation</vt:lpstr>
      <vt:lpstr>PowerPoint Presentation</vt:lpstr>
      <vt:lpstr>PowerPoint Presentation</vt:lpstr>
      <vt:lpstr>Single stranded DNA is covered with RPA. </vt:lpstr>
      <vt:lpstr>Single stranded DNA is covered with RPA. </vt:lpstr>
      <vt:lpstr>Single stranded DNA is covered with RPA. </vt:lpstr>
      <vt:lpstr>PowerPoint Presentation</vt:lpstr>
      <vt:lpstr>PowerPoint Presentation</vt:lpstr>
      <vt:lpstr>PowerPoint Presentation</vt:lpstr>
      <vt:lpstr>DSBs are recognized by the Mre11 complex.  The Mre11 complex acts as 3’-5’ exonuclease  and makes cohesive ends.    </vt:lpstr>
      <vt:lpstr>DSBs are recognized by the Ku complex. Ku caps DNA ends, inhibits DNA degradation and tether two ends    </vt:lpstr>
      <vt:lpstr>DSBs are repaired by Non homologous endojoining (NHEJ).  </vt:lpstr>
      <vt:lpstr>PowerPoint Presentation</vt:lpstr>
      <vt:lpstr>PowerPoint Presentation</vt:lpstr>
      <vt:lpstr>PowerPoint Presentation</vt:lpstr>
      <vt:lpstr>PowerPoint Presentation</vt:lpstr>
      <vt:lpstr>PowerPoint Presentation</vt:lpstr>
      <vt:lpstr> “ Checkpoint  response“  </vt:lpstr>
      <vt:lpstr>ATM interacts with the C-terminus of  Nbs1.</vt:lpstr>
      <vt:lpstr>PowerPoint Presentation</vt:lpstr>
      <vt:lpstr>PowerPoint Presentation</vt:lpstr>
      <vt:lpstr>Chemotherapy and irradiation induce DNA damage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Katsunori Sugimoto</dc:creator>
  <cp:lastModifiedBy>Katsunori Sugimoto</cp:lastModifiedBy>
  <cp:revision>47</cp:revision>
  <dcterms:created xsi:type="dcterms:W3CDTF">2015-03-21T05:34:00Z</dcterms:created>
  <dcterms:modified xsi:type="dcterms:W3CDTF">2015-03-30T20:26:25Z</dcterms:modified>
</cp:coreProperties>
</file>