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1"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Lst>
  <p:sldSz cx="9144000" cy="6858000" type="screen4x3"/>
  <p:notesSz cx="6858000" cy="9144000"/>
  <p:custDataLst>
    <p:tags r:id="rId18"/>
  </p:custDataLst>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5620"/>
    <p:restoredTop sz="48489" autoAdjust="0"/>
  </p:normalViewPr>
  <p:slideViewPr>
    <p:cSldViewPr snapToGrid="0">
      <p:cViewPr>
        <p:scale>
          <a:sx n="47" d="100"/>
          <a:sy n="47" d="100"/>
        </p:scale>
        <p:origin x="-2148" y="-984"/>
      </p:cViewPr>
      <p:guideLst>
        <p:guide orient="horz" pos="2160"/>
        <p:guide pos="2880"/>
      </p:guideLst>
    </p:cSldViewPr>
  </p:slideViewPr>
  <p:notesTextViewPr>
    <p:cViewPr>
      <p:scale>
        <a:sx n="1" d="1"/>
        <a:sy n="1" d="1"/>
      </p:scale>
      <p:origin x="0" y="0"/>
    </p:cViewPr>
  </p:notesTextViewPr>
  <p:notesViewPr>
    <p:cSldViewPr snapToGrid="0">
      <p:cViewPr>
        <p:scale>
          <a:sx n="86" d="100"/>
          <a:sy n="86" d="100"/>
        </p:scale>
        <p:origin x="-2310" y="4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http://njms.rutgers.edu/education/office_education/faculty/welcome.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njms.rutgers.edu/education/office_education/faculty/welcome.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555933-0F56-4EC5-8C9B-55082D3A5935}"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8C76B5CA-D55E-4100-874F-463681BC8EA3}">
      <dgm:prSet phldrT="[Text]" custT="1"/>
      <dgm:spPr>
        <a:noFill/>
      </dgm:spPr>
      <dgm:t>
        <a:bodyPr/>
        <a:lstStyle/>
        <a:p>
          <a:r>
            <a:rPr lang="en-US" sz="1100" b="1" dirty="0" smtClean="0">
              <a:solidFill>
                <a:srgbClr val="0070C0"/>
              </a:solidFill>
              <a:hlinkClick xmlns:r="http://schemas.openxmlformats.org/officeDocument/2006/relationships" r:id="rId1"/>
            </a:rPr>
            <a:t>http://njms.rutgers.edu/education/office_education/faculty/welcome.cfm</a:t>
          </a:r>
          <a:endParaRPr lang="en-US" sz="1100" b="1" dirty="0" smtClean="0">
            <a:solidFill>
              <a:srgbClr val="0070C0"/>
            </a:solidFill>
          </a:endParaRPr>
        </a:p>
        <a:p>
          <a:endParaRPr lang="en-US" sz="1100" b="1" dirty="0">
            <a:solidFill>
              <a:srgbClr val="0070C0"/>
            </a:solidFill>
          </a:endParaRPr>
        </a:p>
      </dgm:t>
    </dgm:pt>
    <dgm:pt modelId="{80E22B05-3E9E-43EB-AD3F-F9BFBBC94AF5}" type="parTrans" cxnId="{6933957B-5F92-4994-9EDA-629A7A8C5BF3}">
      <dgm:prSet/>
      <dgm:spPr/>
      <dgm:t>
        <a:bodyPr/>
        <a:lstStyle/>
        <a:p>
          <a:endParaRPr lang="en-US"/>
        </a:p>
      </dgm:t>
    </dgm:pt>
    <dgm:pt modelId="{7B20D6C6-6AB2-4B4E-AE0E-8127C76423B6}" type="sibTrans" cxnId="{6933957B-5F92-4994-9EDA-629A7A8C5BF3}">
      <dgm:prSet/>
      <dgm:spPr/>
      <dgm:t>
        <a:bodyPr/>
        <a:lstStyle/>
        <a:p>
          <a:endParaRPr lang="en-US"/>
        </a:p>
      </dgm:t>
    </dgm:pt>
    <dgm:pt modelId="{65B683CD-0D7A-4136-9F81-CD2B88A4474A}" type="pres">
      <dgm:prSet presAssocID="{CA555933-0F56-4EC5-8C9B-55082D3A5935}" presName="diagram" presStyleCnt="0">
        <dgm:presLayoutVars>
          <dgm:dir/>
          <dgm:resizeHandles val="exact"/>
        </dgm:presLayoutVars>
      </dgm:prSet>
      <dgm:spPr/>
      <dgm:t>
        <a:bodyPr/>
        <a:lstStyle/>
        <a:p>
          <a:endParaRPr lang="en-US"/>
        </a:p>
      </dgm:t>
    </dgm:pt>
    <dgm:pt modelId="{6FEACE66-2CD5-4041-9DEF-30379EEA4E15}" type="pres">
      <dgm:prSet presAssocID="{8C76B5CA-D55E-4100-874F-463681BC8EA3}" presName="node" presStyleLbl="node1" presStyleIdx="0" presStyleCnt="1" custScaleX="100098" custScaleY="10869" custLinFactNeighborX="1425" custLinFactNeighborY="-8618">
        <dgm:presLayoutVars>
          <dgm:bulletEnabled val="1"/>
        </dgm:presLayoutVars>
      </dgm:prSet>
      <dgm:spPr/>
      <dgm:t>
        <a:bodyPr/>
        <a:lstStyle/>
        <a:p>
          <a:endParaRPr lang="en-US"/>
        </a:p>
      </dgm:t>
    </dgm:pt>
  </dgm:ptLst>
  <dgm:cxnLst>
    <dgm:cxn modelId="{3A432A04-C9BB-4FB2-94CF-C659E6DB87E4}" type="presOf" srcId="{CA555933-0F56-4EC5-8C9B-55082D3A5935}" destId="{65B683CD-0D7A-4136-9F81-CD2B88A4474A}" srcOrd="0" destOrd="0" presId="urn:microsoft.com/office/officeart/2005/8/layout/default#1"/>
    <dgm:cxn modelId="{6933957B-5F92-4994-9EDA-629A7A8C5BF3}" srcId="{CA555933-0F56-4EC5-8C9B-55082D3A5935}" destId="{8C76B5CA-D55E-4100-874F-463681BC8EA3}" srcOrd="0" destOrd="0" parTransId="{80E22B05-3E9E-43EB-AD3F-F9BFBBC94AF5}" sibTransId="{7B20D6C6-6AB2-4B4E-AE0E-8127C76423B6}"/>
    <dgm:cxn modelId="{C025A341-CCBF-4281-AAD3-7097134F8B04}" type="presOf" srcId="{8C76B5CA-D55E-4100-874F-463681BC8EA3}" destId="{6FEACE66-2CD5-4041-9DEF-30379EEA4E15}" srcOrd="0" destOrd="0" presId="urn:microsoft.com/office/officeart/2005/8/layout/default#1"/>
    <dgm:cxn modelId="{3F2FF6EB-2600-4E0C-900B-B59851A17ED8}" type="presParOf" srcId="{65B683CD-0D7A-4136-9F81-CD2B88A4474A}" destId="{6FEACE66-2CD5-4041-9DEF-30379EEA4E15}"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ACE66-2CD5-4041-9DEF-30379EEA4E15}">
      <dsp:nvSpPr>
        <dsp:cNvPr id="0" name=""/>
        <dsp:cNvSpPr/>
      </dsp:nvSpPr>
      <dsp:spPr>
        <a:xfrm>
          <a:off x="4942" y="0"/>
          <a:ext cx="5064014" cy="329921"/>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smtClean="0">
              <a:solidFill>
                <a:srgbClr val="0070C0"/>
              </a:solidFill>
              <a:hlinkClick xmlns:r="http://schemas.openxmlformats.org/officeDocument/2006/relationships" r:id="rId1"/>
            </a:rPr>
            <a:t>http://njms.rutgers.edu/education/office_education/faculty/welcome.cfm</a:t>
          </a:r>
          <a:endParaRPr lang="en-US" sz="1100" b="1" kern="1200" dirty="0" smtClean="0">
            <a:solidFill>
              <a:srgbClr val="0070C0"/>
            </a:solidFill>
          </a:endParaRPr>
        </a:p>
        <a:p>
          <a:pPr lvl="0" algn="ctr" defTabSz="488950">
            <a:lnSpc>
              <a:spcPct val="90000"/>
            </a:lnSpc>
            <a:spcBef>
              <a:spcPct val="0"/>
            </a:spcBef>
            <a:spcAft>
              <a:spcPct val="35000"/>
            </a:spcAft>
          </a:pPr>
          <a:endParaRPr lang="en-US" sz="1100" b="1" kern="1200" dirty="0">
            <a:solidFill>
              <a:srgbClr val="0070C0"/>
            </a:solidFill>
          </a:endParaRPr>
        </a:p>
      </dsp:txBody>
      <dsp:txXfrm>
        <a:off x="4942" y="0"/>
        <a:ext cx="5064014" cy="329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86E8F5-3EE0-4765-A66F-4F6D73B78031}" type="datetimeFigureOut">
              <a:rPr lang="en-US" smtClean="0"/>
              <a:t>10/27/2014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A14BD0-D8F6-4D2A-ABD7-5B51BE24E169}" type="slidenum">
              <a:rPr lang="en-US" smtClean="0"/>
              <a:t>‹#›</a:t>
            </a:fld>
            <a:endParaRPr lang="en-US"/>
          </a:p>
        </p:txBody>
      </p:sp>
    </p:spTree>
    <p:extLst>
      <p:ext uri="{BB962C8B-B14F-4D97-AF65-F5344CB8AC3E}">
        <p14:creationId xmlns:p14="http://schemas.microsoft.com/office/powerpoint/2010/main" val="42006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tra.njms.rutgers.edu/intraLogin/index.cf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package" Target="../embeddings/Microsoft_PowerPoint_Slide1.sldx"/></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tra.njms.rutgers.edu/intraLogin/index.cf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jms.rutgers.edu/education/office_education/faculty/welcome.cf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your presentation off with an interesting graphic  to capture the learners’ attention.  Replace this image with your own image, or if you are not using one, delete this one and enlarge the Subtitle/Faculty name.</a:t>
            </a:r>
          </a:p>
          <a:p>
            <a:endParaRPr lang="en-US" dirty="0"/>
          </a:p>
          <a:p>
            <a:r>
              <a:rPr lang="en-US" u="sng" dirty="0" smtClean="0"/>
              <a:t>Note:</a:t>
            </a:r>
            <a:r>
              <a:rPr lang="en-US" dirty="0" smtClean="0"/>
              <a:t> Font and point sizes recommended are: Arial, pts. Size 36-44 for titles, smaller point sizes for sub-headings – 24 pt.  Point sizes smaller than 18 are difficult to view from the back of the room.</a:t>
            </a:r>
          </a:p>
          <a:p>
            <a:endParaRPr lang="en-US" dirty="0"/>
          </a:p>
          <a:p>
            <a:r>
              <a:rPr lang="en-US" dirty="0" smtClean="0"/>
              <a:t>Also, background colors are optional but can be helpful, especially if creating a theme. When using a background, use dark backgrounds with light letters and light backgrounds with dark letters. Try to avoid using patterns or multi-colored backgrounds.</a:t>
            </a:r>
          </a:p>
        </p:txBody>
      </p:sp>
      <p:sp>
        <p:nvSpPr>
          <p:cNvPr id="4" name="Slide Number Placeholder 3"/>
          <p:cNvSpPr>
            <a:spLocks noGrp="1"/>
          </p:cNvSpPr>
          <p:nvPr>
            <p:ph type="sldNum" sz="quarter" idx="10"/>
          </p:nvPr>
        </p:nvSpPr>
        <p:spPr/>
        <p:txBody>
          <a:bodyPr/>
          <a:lstStyle/>
          <a:p>
            <a:fld id="{F3A14BD0-D8F6-4D2A-ABD7-5B51BE24E169}" type="slidenum">
              <a:rPr lang="en-US" smtClean="0"/>
              <a:t>1</a:t>
            </a:fld>
            <a:endParaRPr lang="en-US"/>
          </a:p>
        </p:txBody>
      </p:sp>
    </p:spTree>
    <p:extLst>
      <p:ext uri="{BB962C8B-B14F-4D97-AF65-F5344CB8AC3E}">
        <p14:creationId xmlns:p14="http://schemas.microsoft.com/office/powerpoint/2010/main" val="161066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EF1474-EBCD-4CC4-982B-5F37340849E5}" type="slidenum">
              <a:rPr lang="en-US"/>
              <a:pPr/>
              <a:t>10</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xfrm>
            <a:off x="894522" y="4272197"/>
            <a:ext cx="5029200" cy="4497049"/>
          </a:xfrm>
        </p:spPr>
        <p:txBody>
          <a:bodyPr/>
          <a:lstStyle/>
          <a:p>
            <a:pPr marL="280406" indent="-280406">
              <a:buFont typeface="Arial" pitchFamily="34" charset="0"/>
              <a:buChar char="•"/>
            </a:pPr>
            <a:r>
              <a:rPr lang="en-US" dirty="0" smtClean="0"/>
              <a:t>Insert </a:t>
            </a:r>
            <a:r>
              <a:rPr lang="en-US" dirty="0"/>
              <a:t>a title related to the </a:t>
            </a:r>
            <a:r>
              <a:rPr lang="en-US" dirty="0" smtClean="0"/>
              <a:t>third objective/concept.</a:t>
            </a:r>
            <a:endParaRPr lang="en-US" dirty="0"/>
          </a:p>
          <a:p>
            <a:pPr marL="284163" indent="-284163">
              <a:buFont typeface="Arial" pitchFamily="34" charset="0"/>
              <a:buChar char="•"/>
            </a:pPr>
            <a:r>
              <a:rPr lang="en-US" dirty="0" smtClean="0"/>
              <a:t>Focus on what the learner needs to know/do to accomplish the third objective.</a:t>
            </a:r>
            <a:endParaRPr lang="en-US" dirty="0"/>
          </a:p>
          <a:p>
            <a:pPr marL="284163" indent="-284163">
              <a:buFont typeface="Arial" pitchFamily="34" charset="0"/>
              <a:buChar char="•"/>
            </a:pPr>
            <a:r>
              <a:rPr lang="en-US" dirty="0" smtClean="0"/>
              <a:t>Use </a:t>
            </a:r>
            <a:r>
              <a:rPr lang="en-US" dirty="0"/>
              <a:t>another </a:t>
            </a:r>
            <a:r>
              <a:rPr lang="en-US" dirty="0" smtClean="0"/>
              <a:t>detail </a:t>
            </a:r>
            <a:r>
              <a:rPr lang="en-US" dirty="0"/>
              <a:t>slide for additional information, if necessary</a:t>
            </a:r>
            <a:r>
              <a:rPr lang="en-US" dirty="0" smtClean="0"/>
              <a:t>.</a:t>
            </a:r>
          </a:p>
          <a:p>
            <a:endParaRPr lang="en-US" dirty="0"/>
          </a:p>
          <a:p>
            <a:endParaRPr lang="en-US" dirty="0"/>
          </a:p>
          <a:p>
            <a:endParaRPr lang="en-US" dirty="0" smtClean="0"/>
          </a:p>
          <a:p>
            <a:r>
              <a:rPr lang="en-US" dirty="0" smtClean="0"/>
              <a:t>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C84274-39B7-4602-9C6E-FB09EACB2722}" type="slidenum">
              <a:rPr lang="en-US"/>
              <a:pPr/>
              <a:t>11</a:t>
            </a:fld>
            <a:endParaRPr lang="en-US"/>
          </a:p>
        </p:txBody>
      </p:sp>
      <p:sp>
        <p:nvSpPr>
          <p:cNvPr id="183298" name="Rectangle 2"/>
          <p:cNvSpPr>
            <a:spLocks noGrp="1" noRot="1" noChangeAspect="1" noChangeArrowheads="1" noTextEdit="1"/>
          </p:cNvSpPr>
          <p:nvPr>
            <p:ph type="sldImg"/>
          </p:nvPr>
        </p:nvSpPr>
        <p:spPr>
          <a:xfrm>
            <a:off x="957263" y="600075"/>
            <a:ext cx="4570412" cy="3429000"/>
          </a:xfrm>
          <a:ln/>
        </p:spPr>
      </p:sp>
      <p:sp>
        <p:nvSpPr>
          <p:cNvPr id="183299" name="Rectangle 3"/>
          <p:cNvSpPr>
            <a:spLocks noGrp="1" noChangeArrowheads="1"/>
          </p:cNvSpPr>
          <p:nvPr>
            <p:ph type="body" idx="1"/>
          </p:nvPr>
        </p:nvSpPr>
        <p:spPr>
          <a:xfrm>
            <a:off x="819978" y="4122295"/>
            <a:ext cx="5029200" cy="4871803"/>
          </a:xfrm>
        </p:spPr>
        <p:txBody>
          <a:bodyPr/>
          <a:lstStyle/>
          <a:p>
            <a:pPr marL="336488" indent="-336488">
              <a:buFont typeface="Arial" pitchFamily="34" charset="0"/>
              <a:buChar char="•"/>
            </a:pPr>
            <a:r>
              <a:rPr lang="en-US" dirty="0"/>
              <a:t>Include an interaction or engaging activity.  This is an example of a question and a short video clip.  The video clip used here is purely an example, but demonstrates how to include a link to a video.</a:t>
            </a:r>
          </a:p>
          <a:p>
            <a:pPr marL="336488" indent="-336488">
              <a:buFont typeface="Arial" pitchFamily="34" charset="0"/>
              <a:buChar char="•"/>
            </a:pPr>
            <a:r>
              <a:rPr lang="en-US" dirty="0" smtClean="0"/>
              <a:t>Insert a question related to the concept/objective</a:t>
            </a:r>
            <a:r>
              <a:rPr lang="en-US" dirty="0"/>
              <a:t>. </a:t>
            </a:r>
            <a:r>
              <a:rPr lang="en-US" dirty="0" smtClean="0"/>
              <a:t>Ask the students to answer it.  Even if they do not provide the correct answer, it provides them with a way to become engaged in their learning.</a:t>
            </a:r>
          </a:p>
          <a:p>
            <a:pPr marL="336488" indent="-336488">
              <a:buFont typeface="Arial" pitchFamily="34" charset="0"/>
              <a:buChar char="•"/>
            </a:pPr>
            <a:r>
              <a:rPr lang="en-US" dirty="0" smtClean="0"/>
              <a:t>You can insert the video, perhaps a YouTube video, right in your slide. You must be in Slide Show mode for this to work. </a:t>
            </a:r>
          </a:p>
          <a:p>
            <a:pPr marL="336488" indent="-336488">
              <a:buFont typeface="Arial" pitchFamily="34" charset="0"/>
              <a:buChar char="•"/>
            </a:pPr>
            <a:r>
              <a:rPr lang="en-US" dirty="0"/>
              <a:t>Other interactivities include using the Audience Response System, Write/Pair/Share, or Jeopardy/Games. </a:t>
            </a:r>
            <a:endParaRPr lang="en-US" dirty="0" smtClean="0"/>
          </a:p>
          <a:p>
            <a:pPr marL="336488" indent="-336488">
              <a:buFont typeface="Arial" pitchFamily="34" charset="0"/>
              <a:buChar char="•"/>
            </a:pPr>
            <a:r>
              <a:rPr lang="en-US" dirty="0" smtClean="0"/>
              <a:t>When considering the type of interaction you want to use, consider the time you have and the objectives. The time will dictate the available length of your activity. The type of activity should match what the objective requires.  For instance if the objective is to “Identify the different cells” then, the activity should also require the learner to identify the different cells.  This can be in form of answering questions to label different parts of an image, or listing the different parts, using ARS or other game.</a:t>
            </a:r>
          </a:p>
          <a:p>
            <a:pPr marL="168244" indent="-168244"/>
            <a:endParaRPr lang="en-US" b="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B0D1E-ADE9-438D-A7BD-7D60B305EF3B}" type="slidenum">
              <a:rPr lang="en-US"/>
              <a:pPr/>
              <a:t>12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69065" y="4272197"/>
            <a:ext cx="5029200" cy="4114800"/>
          </a:xfrm>
        </p:spPr>
        <p:txBody>
          <a:bodyPr/>
          <a:lstStyle/>
          <a:p>
            <a:pPr marL="336488" indent="-336488">
              <a:buFont typeface="Arial" pitchFamily="34" charset="0"/>
              <a:buChar char="•"/>
            </a:pPr>
            <a:r>
              <a:rPr lang="en-US" dirty="0" smtClean="0"/>
              <a:t>Insert </a:t>
            </a:r>
            <a:r>
              <a:rPr lang="en-US" dirty="0"/>
              <a:t>a title related to the </a:t>
            </a:r>
            <a:r>
              <a:rPr lang="en-US" dirty="0" smtClean="0"/>
              <a:t>fourth concept/objective.</a:t>
            </a:r>
            <a:endParaRPr lang="en-US" dirty="0"/>
          </a:p>
          <a:p>
            <a:pPr marL="336488" indent="-336488">
              <a:buFont typeface="Arial" pitchFamily="34" charset="0"/>
              <a:buChar char="•"/>
            </a:pPr>
            <a:r>
              <a:rPr lang="en-US" dirty="0" smtClean="0"/>
              <a:t>Follow the same design and content guidelines as the first three key concepts.</a:t>
            </a:r>
          </a:p>
          <a:p>
            <a:pPr marL="336488" indent="-336488">
              <a:buFont typeface="Arial" pitchFamily="34" charset="0"/>
              <a:buChar char="•"/>
            </a:pPr>
            <a:r>
              <a:rPr lang="en-US" dirty="0" smtClean="0"/>
              <a:t>Copy additional Key Concept and Details Slides as needed.</a:t>
            </a:r>
          </a:p>
          <a:p>
            <a:endParaRPr lang="en-US" dirty="0"/>
          </a:p>
          <a:p>
            <a:endParaRPr lang="en-US" dirty="0" smtClean="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352DC-5CA6-49C4-B467-D38BBEBB6D5E}" type="slidenum">
              <a:rPr lang="en-US">
                <a:solidFill>
                  <a:prstClr val="black"/>
                </a:solidFill>
              </a:rPr>
              <a:pPr/>
              <a:t>13</a:t>
            </a:fld>
            <a:endParaRPr lang="en-US" dirty="0">
              <a:solidFill>
                <a:prstClr val="black"/>
              </a:solidFill>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pPr marL="336488" indent="-336488">
              <a:buFont typeface="Arial" pitchFamily="34" charset="0"/>
              <a:buChar char="•"/>
            </a:pPr>
            <a:r>
              <a:rPr lang="en-US" dirty="0" smtClean="0"/>
              <a:t>If appropriate, refer to how this lecture content integrates with the next or upcoming lectures (what they will be learning next that builds on this).</a:t>
            </a:r>
          </a:p>
          <a:p>
            <a:pPr marL="336488" indent="-336488">
              <a:buFont typeface="Arial" pitchFamily="34" charset="0"/>
              <a:buChar char="•"/>
            </a:pPr>
            <a:r>
              <a:rPr lang="en-US" dirty="0" smtClean="0"/>
              <a:t>If appropriate provide additional or supplementary resources, such as literature, review podcasts available on </a:t>
            </a:r>
            <a:r>
              <a:rPr lang="en-US" dirty="0" err="1" smtClean="0"/>
              <a:t>Moodle</a:t>
            </a:r>
            <a:r>
              <a:rPr lang="en-US" dirty="0" smtClean="0"/>
              <a:t> or other external web sites.</a:t>
            </a:r>
            <a:endParaRPr lang="en-US" dirty="0"/>
          </a:p>
          <a:p>
            <a:endParaRPr lang="en-US" b="1" u="sng" dirty="0" smtClean="0"/>
          </a:p>
          <a:p>
            <a:r>
              <a:rPr lang="en-US" b="1" dirty="0" smtClean="0">
                <a:solidFill>
                  <a:srgbClr val="3333FF"/>
                </a:solidFill>
              </a:rPr>
              <a:t>RESOURCE</a:t>
            </a:r>
            <a:r>
              <a:rPr lang="en-US" sz="1400" dirty="0">
                <a:solidFill>
                  <a:srgbClr val="3333FF"/>
                </a:solidFill>
                <a:sym typeface="Wingdings"/>
              </a:rPr>
              <a:t>  </a:t>
            </a:r>
            <a:r>
              <a:rPr lang="en-US" b="1" dirty="0" smtClean="0">
                <a:solidFill>
                  <a:srgbClr val="3333FF"/>
                </a:solidFill>
              </a:rPr>
              <a:t>: </a:t>
            </a:r>
            <a:r>
              <a:rPr lang="en-US" b="1" u="sng" dirty="0" smtClean="0"/>
              <a:t>SOCRATES</a:t>
            </a:r>
            <a:r>
              <a:rPr lang="en-US" dirty="0" smtClean="0"/>
              <a:t> may be helpful here</a:t>
            </a:r>
            <a:r>
              <a:rPr lang="en-US" dirty="0"/>
              <a:t>. Right click on the link below and select Open Hyperlink to go to the NJMS Intranet login.  Login with your Core  Username and Password, the go to </a:t>
            </a:r>
            <a:r>
              <a:rPr lang="en-US" i="1" u="sng" dirty="0"/>
              <a:t>SOCRATES.</a:t>
            </a:r>
          </a:p>
          <a:p>
            <a:r>
              <a:rPr lang="en-US" dirty="0" smtClean="0"/>
              <a:t> </a:t>
            </a:r>
            <a:endParaRPr lang="en-US" dirty="0"/>
          </a:p>
          <a:p>
            <a:r>
              <a:rPr lang="en-US" i="1" dirty="0">
                <a:hlinkClick r:id="rId3"/>
              </a:rPr>
              <a:t>https://intra.njms.rutgers.edu/intraLogin/index.cfm</a:t>
            </a:r>
            <a:endParaRPr lang="en-US" i="1" dirty="0"/>
          </a:p>
          <a:p>
            <a:endParaRPr lang="en-US" dirty="0" smtClean="0"/>
          </a:p>
          <a:p>
            <a:endParaRPr lang="en-US" i="1" baseline="0" dirty="0" smtClean="0"/>
          </a:p>
          <a:p>
            <a:endParaRPr lang="en-US" i="1" dirty="0"/>
          </a:p>
        </p:txBody>
      </p:sp>
      <p:sp>
        <p:nvSpPr>
          <p:cNvPr id="6" name="Rectangle 5"/>
          <p:cNvSpPr/>
          <p:nvPr/>
        </p:nvSpPr>
        <p:spPr>
          <a:xfrm>
            <a:off x="1043609" y="6445771"/>
            <a:ext cx="4250531" cy="557443"/>
          </a:xfrm>
          <a:prstGeom prst="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0757FB-5EC9-42C9-99E2-FAF87F6565FA}" type="slidenum">
              <a:rPr lang="en-US"/>
              <a:pPr/>
              <a:t>14</a:t>
            </a:fld>
            <a:endParaRPr lang="en-US"/>
          </a:p>
        </p:txBody>
      </p:sp>
      <p:sp>
        <p:nvSpPr>
          <p:cNvPr id="211971" name="Rectangle 3"/>
          <p:cNvSpPr>
            <a:spLocks noGrp="1" noChangeArrowheads="1"/>
          </p:cNvSpPr>
          <p:nvPr>
            <p:ph type="body" idx="1"/>
          </p:nvPr>
        </p:nvSpPr>
        <p:spPr>
          <a:xfrm>
            <a:off x="894522" y="4272197"/>
            <a:ext cx="5029200" cy="4114800"/>
          </a:xfrm>
        </p:spPr>
        <p:txBody>
          <a:bodyPr/>
          <a:lstStyle/>
          <a:p>
            <a:pPr marL="336488" indent="-336488">
              <a:buFont typeface="Arial" pitchFamily="34" charset="0"/>
              <a:buChar char="•"/>
            </a:pPr>
            <a:r>
              <a:rPr lang="en-US" dirty="0" smtClean="0"/>
              <a:t>Summarize the key points of the lecture by providing bulleted points and corresponding images that were used within the lecture.</a:t>
            </a:r>
          </a:p>
          <a:p>
            <a:pPr marL="336488" indent="-336488">
              <a:buFont typeface="Arial" pitchFamily="34" charset="0"/>
              <a:buChar char="•"/>
            </a:pPr>
            <a:r>
              <a:rPr lang="en-US" dirty="0" smtClean="0"/>
              <a:t>Identify the most critical points to review and the most compelling images that portray these points.</a:t>
            </a:r>
          </a:p>
          <a:p>
            <a:pPr marL="336488" indent="-336488">
              <a:buFont typeface="Arial" pitchFamily="34" charset="0"/>
              <a:buChar char="•"/>
            </a:pPr>
            <a:endParaRPr lang="en-US" dirty="0" smtClean="0"/>
          </a:p>
          <a:p>
            <a:pPr marL="336488" indent="-336488">
              <a:buFont typeface="Arial" pitchFamily="34" charset="0"/>
              <a:buChar char="•"/>
            </a:pPr>
            <a:r>
              <a:rPr lang="en-US" dirty="0" smtClean="0"/>
              <a:t>Use Animation to link the bulleted point with a thumbnail view of the image in the top right corner.  As you click through the bullets, the new corresponding image will appear in the top right screen.  </a:t>
            </a:r>
            <a:endParaRPr lang="en-US" b="1" dirty="0" smtClean="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42071035"/>
              </p:ext>
            </p:extLst>
          </p:nvPr>
        </p:nvGraphicFramePr>
        <p:xfrm>
          <a:off x="1192696" y="674557"/>
          <a:ext cx="4471056" cy="3371225"/>
        </p:xfrm>
        <a:graphic>
          <a:graphicData uri="http://schemas.openxmlformats.org/presentationml/2006/ole">
            <mc:AlternateContent xmlns:mc="http://schemas.openxmlformats.org/markup-compatibility/2006">
              <mc:Choice xmlns:v="urn:schemas-microsoft-com:vml" Requires="v">
                <p:oleObj spid="_x0000_s1090" name="Slide" r:id="rId4" imgW="4562812" imgH="3421318" progId="PowerPoint.Slide.12">
                  <p:embed/>
                </p:oleObj>
              </mc:Choice>
              <mc:Fallback>
                <p:oleObj name="Slide" r:id="rId4" imgW="4562812" imgH="3421318" progId="PowerPoint.Slide.12">
                  <p:embed/>
                  <p:pic>
                    <p:nvPicPr>
                      <p:cNvPr id="0" name=""/>
                      <p:cNvPicPr/>
                      <p:nvPr/>
                    </p:nvPicPr>
                    <p:blipFill>
                      <a:blip r:embed="rId5"/>
                      <a:stretch>
                        <a:fillRect/>
                      </a:stretch>
                    </p:blipFill>
                    <p:spPr>
                      <a:xfrm>
                        <a:off x="1192696" y="674557"/>
                        <a:ext cx="4471056" cy="3371225"/>
                      </a:xfrm>
                      <a:prstGeom prst="rect">
                        <a:avLst/>
                      </a:prstGeom>
                      <a:ln>
                        <a:solidFill>
                          <a:schemeClr val="tx1"/>
                        </a:solidFill>
                      </a:ln>
                    </p:spPr>
                  </p:pic>
                </p:oleObj>
              </mc:Fallback>
            </mc:AlternateContent>
          </a:graphicData>
        </a:graphic>
      </p:graphicFrame>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4522" y="4197246"/>
            <a:ext cx="5029200" cy="4114800"/>
          </a:xfrm>
        </p:spPr>
        <p:txBody>
          <a:bodyPr/>
          <a:lstStyle/>
          <a:p>
            <a:pPr marL="336488" indent="-336488">
              <a:buFont typeface="Arial" pitchFamily="34" charset="0"/>
              <a:buChar char="•"/>
            </a:pPr>
            <a:r>
              <a:rPr lang="en-US" dirty="0" smtClean="0"/>
              <a:t>Insert </a:t>
            </a:r>
            <a:r>
              <a:rPr lang="en-US" dirty="0"/>
              <a:t>review question(s) – one for each slide.  </a:t>
            </a:r>
            <a:endParaRPr lang="en-US" dirty="0" smtClean="0"/>
          </a:p>
          <a:p>
            <a:pPr marL="336488" indent="-336488">
              <a:buFont typeface="Arial" pitchFamily="34" charset="0"/>
              <a:buChar char="•"/>
            </a:pPr>
            <a:r>
              <a:rPr lang="en-US" dirty="0" smtClean="0"/>
              <a:t>If  time, a quick review of the key points can also be done by asking the learners to respond to questions, using Audience Response System or other methods.</a:t>
            </a:r>
          </a:p>
          <a:p>
            <a:pPr marL="336488" indent="-336488">
              <a:buFont typeface="Arial" pitchFamily="34" charset="0"/>
              <a:buChar char="•"/>
            </a:pPr>
            <a:r>
              <a:rPr lang="en-US" dirty="0" smtClean="0"/>
              <a:t>Include questions that are focused on the key concepts and are aligned with the objectives.</a:t>
            </a:r>
          </a:p>
          <a:p>
            <a:pPr marL="336488" indent="-336488">
              <a:buFont typeface="Arial" pitchFamily="34" charset="0"/>
              <a:buChar char="•"/>
            </a:pPr>
            <a:r>
              <a:rPr lang="en-US" dirty="0" smtClean="0"/>
              <a:t>You </a:t>
            </a:r>
            <a:r>
              <a:rPr lang="en-US" dirty="0"/>
              <a:t>can also use games, such as</a:t>
            </a:r>
            <a:r>
              <a:rPr lang="en-US" b="1" dirty="0"/>
              <a:t> Jeopardy </a:t>
            </a:r>
            <a:r>
              <a:rPr lang="en-US" dirty="0"/>
              <a:t>questions. Also, PowerPoint has a multiple choice Quiz Template that can also be used for Review slides. </a:t>
            </a:r>
          </a:p>
          <a:p>
            <a:pPr marL="346075" indent="-346075">
              <a:buFont typeface="Arial" pitchFamily="34" charset="0"/>
              <a:buChar char="•"/>
            </a:pPr>
            <a:r>
              <a:rPr lang="en-US" dirty="0" smtClean="0"/>
              <a:t>Reviews </a:t>
            </a:r>
            <a:r>
              <a:rPr lang="en-US" dirty="0"/>
              <a:t>can also be done as a self-paced activity online and may be more practical in terms of lecture time and </a:t>
            </a:r>
            <a:r>
              <a:rPr lang="en-US" dirty="0" smtClean="0"/>
              <a:t>for </a:t>
            </a:r>
            <a:r>
              <a:rPr lang="en-US" dirty="0"/>
              <a:t>practice outside of class</a:t>
            </a:r>
            <a:r>
              <a:rPr lang="en-US" dirty="0" smtClean="0"/>
              <a:t>.</a:t>
            </a:r>
          </a:p>
          <a:p>
            <a:pPr marL="346075" indent="-346075">
              <a:buFont typeface="Arial" pitchFamily="34" charset="0"/>
              <a:buChar char="•"/>
            </a:pPr>
            <a:r>
              <a:rPr lang="en-US" dirty="0" smtClean="0"/>
              <a:t>Include examples of questions from NBME subject exams and USMLE to help students synthesize the course content into integrated exams.</a:t>
            </a:r>
          </a:p>
          <a:p>
            <a:pPr marL="346075" indent="-346075">
              <a:buFont typeface="Arial" pitchFamily="34" charset="0"/>
              <a:buChar char="•"/>
            </a:pPr>
            <a:r>
              <a:rPr lang="en-US" b="1" dirty="0"/>
              <a:t>Lastly, don’t forget to proof read and spell-check the presentation</a:t>
            </a:r>
            <a:r>
              <a:rPr lang="en-US" b="1" dirty="0" smtClean="0"/>
              <a:t>. This may seem obvious, but oftentimes, when in a rush, it is easy to overlook this last step and erroneous information is more difficult to correct later.</a:t>
            </a:r>
            <a:endParaRPr lang="en-US" b="1" dirty="0"/>
          </a:p>
          <a:p>
            <a:endParaRPr lang="en-US" dirty="0"/>
          </a:p>
          <a:p>
            <a:pPr algn="ctr"/>
            <a:r>
              <a:rPr lang="en-US" dirty="0" smtClean="0"/>
              <a:t>END OF TEMPLATE</a:t>
            </a:r>
          </a:p>
          <a:p>
            <a:endParaRPr lang="en-US" dirty="0"/>
          </a:p>
        </p:txBody>
      </p:sp>
      <p:sp>
        <p:nvSpPr>
          <p:cNvPr id="4" name="Slide Number Placeholder 3"/>
          <p:cNvSpPr>
            <a:spLocks noGrp="1"/>
          </p:cNvSpPr>
          <p:nvPr>
            <p:ph type="sldNum" sz="quarter" idx="10"/>
          </p:nvPr>
        </p:nvSpPr>
        <p:spPr/>
        <p:txBody>
          <a:bodyPr/>
          <a:lstStyle/>
          <a:p>
            <a:fld id="{C994250F-0134-4319-AD9A-CE41A2F04FA6}" type="slidenum">
              <a:rPr lang="en-US" smtClean="0"/>
              <a:pPr/>
              <a:t>15</a:t>
            </a:fld>
            <a:endParaRPr lang="en-US"/>
          </a:p>
        </p:txBody>
      </p:sp>
    </p:spTree>
    <p:extLst>
      <p:ext uri="{BB962C8B-B14F-4D97-AF65-F5344CB8AC3E}">
        <p14:creationId xmlns:p14="http://schemas.microsoft.com/office/powerpoint/2010/main" val="2860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352DC-5CA6-49C4-B467-D38BBEBB6D5E}" type="slidenum">
              <a:rPr lang="en-US"/>
              <a:pPr/>
              <a:t>2</a:t>
            </a:fld>
            <a:endParaRPr lang="en-US" dirty="0"/>
          </a:p>
        </p:txBody>
      </p:sp>
      <p:sp>
        <p:nvSpPr>
          <p:cNvPr id="219138" name="Rectangle 2"/>
          <p:cNvSpPr>
            <a:spLocks noGrp="1" noRot="1" noChangeAspect="1" noChangeArrowheads="1" noTextEdit="1"/>
          </p:cNvSpPr>
          <p:nvPr>
            <p:ph type="sldImg"/>
          </p:nvPr>
        </p:nvSpPr>
        <p:spPr>
          <a:xfrm>
            <a:off x="1049338" y="703263"/>
            <a:ext cx="4570412" cy="3429000"/>
          </a:xfrm>
          <a:ln/>
        </p:spPr>
      </p:sp>
      <p:sp>
        <p:nvSpPr>
          <p:cNvPr id="219139" name="Rectangle 3"/>
          <p:cNvSpPr>
            <a:spLocks noGrp="1" noChangeArrowheads="1"/>
          </p:cNvSpPr>
          <p:nvPr>
            <p:ph type="body" idx="1"/>
          </p:nvPr>
        </p:nvSpPr>
        <p:spPr>
          <a:xfrm>
            <a:off x="914400" y="4343400"/>
            <a:ext cx="5272709" cy="4114800"/>
          </a:xfrm>
        </p:spPr>
        <p:txBody>
          <a:bodyPr/>
          <a:lstStyle/>
          <a:p>
            <a:pPr marL="168244" indent="-168244">
              <a:buFont typeface="Arial" pitchFamily="34" charset="0"/>
              <a:buChar char="•"/>
            </a:pPr>
            <a:r>
              <a:rPr lang="en-US" dirty="0" smtClean="0"/>
              <a:t>The second slide is a NJMS  requirement: the learning</a:t>
            </a:r>
            <a:r>
              <a:rPr lang="en-US" dirty="0"/>
              <a:t>/</a:t>
            </a:r>
            <a:r>
              <a:rPr lang="en-US" baseline="0" dirty="0" smtClean="0"/>
              <a:t>behavioral </a:t>
            </a:r>
            <a:r>
              <a:rPr lang="en-US" dirty="0" smtClean="0"/>
              <a:t>o</a:t>
            </a:r>
            <a:r>
              <a:rPr lang="en-US" baseline="0" dirty="0" smtClean="0"/>
              <a:t>bjectives</a:t>
            </a:r>
            <a:r>
              <a:rPr lang="en-US" dirty="0"/>
              <a:t> </a:t>
            </a:r>
            <a:r>
              <a:rPr lang="en-US" dirty="0" smtClean="0"/>
              <a:t>of the lesson.</a:t>
            </a:r>
            <a:r>
              <a:rPr lang="en-US" baseline="0" dirty="0" smtClean="0"/>
              <a:t>  </a:t>
            </a:r>
          </a:p>
          <a:p>
            <a:pPr marL="168244" indent="-168244">
              <a:buFont typeface="Arial" pitchFamily="34" charset="0"/>
              <a:buChar char="•"/>
            </a:pPr>
            <a:r>
              <a:rPr lang="en-US" baseline="0" dirty="0" smtClean="0"/>
              <a:t>The objectives provide the structure and expectations of the </a:t>
            </a:r>
            <a:r>
              <a:rPr lang="en-US" dirty="0" smtClean="0"/>
              <a:t>lecture.  They should state what the learner should be able to do or know at the end of the lecture. B</a:t>
            </a:r>
            <a:r>
              <a:rPr lang="en-US" baseline="0" dirty="0" smtClean="0"/>
              <a:t>egin with verbs that describe a behavior that the</a:t>
            </a:r>
            <a:r>
              <a:rPr lang="en-US" dirty="0" smtClean="0"/>
              <a:t> learner ca</a:t>
            </a:r>
            <a:r>
              <a:rPr lang="en-US" baseline="0" dirty="0" smtClean="0"/>
              <a:t>n actually do and be observed doing to demonstrate they have learned the content.</a:t>
            </a:r>
            <a:r>
              <a:rPr lang="en-US" dirty="0" smtClean="0"/>
              <a:t> </a:t>
            </a:r>
          </a:p>
          <a:p>
            <a:pPr marL="168244" indent="-168244">
              <a:buFont typeface="Arial" pitchFamily="34" charset="0"/>
              <a:buChar char="•"/>
            </a:pPr>
            <a:r>
              <a:rPr lang="en-US" dirty="0" smtClean="0"/>
              <a:t>Try to provide a variety of different objectives</a:t>
            </a:r>
            <a:r>
              <a:rPr lang="en-US" dirty="0"/>
              <a:t>. The verbs </a:t>
            </a:r>
            <a:r>
              <a:rPr lang="en-US" dirty="0" smtClean="0"/>
              <a:t>in the slide are </a:t>
            </a:r>
            <a:r>
              <a:rPr lang="en-US" dirty="0"/>
              <a:t>common </a:t>
            </a:r>
            <a:r>
              <a:rPr lang="en-US" dirty="0" smtClean="0"/>
              <a:t>examples. </a:t>
            </a:r>
            <a:endParaRPr lang="en-US" dirty="0"/>
          </a:p>
          <a:p>
            <a:pPr marL="168244" indent="-168244">
              <a:buFont typeface="Arial" pitchFamily="34" charset="0"/>
              <a:buChar char="•"/>
            </a:pPr>
            <a:r>
              <a:rPr lang="en-US" dirty="0" smtClean="0"/>
              <a:t>Quizzes and exams measure that a learner can achieve the objectives.  </a:t>
            </a:r>
          </a:p>
          <a:p>
            <a:endParaRPr lang="en-US" sz="1400" dirty="0">
              <a:solidFill>
                <a:srgbClr val="3333FF"/>
              </a:solidFill>
            </a:endParaRPr>
          </a:p>
          <a:p>
            <a:r>
              <a:rPr lang="en-US" sz="1400" dirty="0">
                <a:solidFill>
                  <a:srgbClr val="3333FF"/>
                </a:solidFill>
              </a:rPr>
              <a:t>RESOURCE LINK </a:t>
            </a:r>
            <a:r>
              <a:rPr lang="en-US" sz="1400" dirty="0">
                <a:solidFill>
                  <a:srgbClr val="3333FF"/>
                </a:solidFill>
                <a:sym typeface="Wingdings"/>
              </a:rPr>
              <a:t></a:t>
            </a:r>
            <a:r>
              <a:rPr lang="en-US" sz="1400" dirty="0"/>
              <a:t>:</a:t>
            </a:r>
            <a:r>
              <a:rPr lang="en-US" sz="1400" dirty="0">
                <a:sym typeface="Wingdings"/>
              </a:rPr>
              <a:t> </a:t>
            </a:r>
            <a:r>
              <a:rPr lang="en-US" baseline="0" dirty="0" smtClean="0"/>
              <a:t>Fo</a:t>
            </a:r>
            <a:r>
              <a:rPr lang="en-US" dirty="0" smtClean="0"/>
              <a:t>r more information on writing objectives, </a:t>
            </a:r>
            <a:r>
              <a:rPr lang="en-US" b="1" i="1" dirty="0" smtClean="0"/>
              <a:t>right click </a:t>
            </a:r>
            <a:r>
              <a:rPr lang="en-US" dirty="0" smtClean="0"/>
              <a:t>on the link below and select </a:t>
            </a:r>
            <a:r>
              <a:rPr lang="en-US" b="1" i="1" dirty="0" smtClean="0"/>
              <a:t>Open Hyperlink </a:t>
            </a:r>
            <a:r>
              <a:rPr lang="en-US" dirty="0" smtClean="0"/>
              <a:t>to go to the page that describes how to write objectives.   You will need to enter the Username: </a:t>
            </a:r>
            <a:r>
              <a:rPr lang="en-US" b="1" dirty="0" smtClean="0"/>
              <a:t>Faculty</a:t>
            </a:r>
            <a:r>
              <a:rPr lang="en-US" dirty="0" smtClean="0"/>
              <a:t>  and Password: </a:t>
            </a:r>
            <a:r>
              <a:rPr lang="en-US" b="1" dirty="0" smtClean="0"/>
              <a:t>development2013</a:t>
            </a:r>
            <a:r>
              <a:rPr lang="en-US" dirty="0" smtClean="0"/>
              <a:t> to access this Faculty Development website page.</a:t>
            </a:r>
          </a:p>
          <a:p>
            <a:endParaRPr lang="en-US" baseline="0" dirty="0" smtClean="0"/>
          </a:p>
          <a:p>
            <a:endParaRPr lang="en-US" baseline="0" dirty="0" smtClean="0"/>
          </a:p>
          <a:p>
            <a:endParaRPr lang="en-US" dirty="0" smtClean="0"/>
          </a:p>
          <a:p>
            <a:endParaRPr lang="en-US" dirty="0" smtClean="0"/>
          </a:p>
          <a:p>
            <a:endParaRPr lang="en-US" dirty="0"/>
          </a:p>
        </p:txBody>
      </p:sp>
      <p:graphicFrame>
        <p:nvGraphicFramePr>
          <p:cNvPr id="2" name="Diagram 1"/>
          <p:cNvGraphicFramePr/>
          <p:nvPr>
            <p:extLst>
              <p:ext uri="{D42A27DB-BD31-4B8C-83A1-F6EECF244321}">
                <p14:modId xmlns:p14="http://schemas.microsoft.com/office/powerpoint/2010/main" val="1834508850"/>
              </p:ext>
            </p:extLst>
          </p:nvPr>
        </p:nvGraphicFramePr>
        <p:xfrm>
          <a:off x="969065" y="7513504"/>
          <a:ext cx="5068957" cy="396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D352DC-5CA6-49C4-B467-D38BBEBB6D5E}" type="slidenum">
              <a:rPr lang="en-US">
                <a:solidFill>
                  <a:prstClr val="black"/>
                </a:solidFill>
              </a:rPr>
              <a:pPr/>
              <a:t>3</a:t>
            </a:fld>
            <a:endParaRPr lang="en-US" dirty="0">
              <a:solidFill>
                <a:prstClr val="black"/>
              </a:solidFill>
            </a:endParaRPr>
          </a:p>
        </p:txBody>
      </p:sp>
      <p:sp>
        <p:nvSpPr>
          <p:cNvPr id="219138" name="Rectangle 2"/>
          <p:cNvSpPr>
            <a:spLocks noGrp="1" noRot="1" noChangeAspect="1" noChangeArrowheads="1" noTextEdit="1"/>
          </p:cNvSpPr>
          <p:nvPr>
            <p:ph type="sldImg"/>
          </p:nvPr>
        </p:nvSpPr>
        <p:spPr>
          <a:xfrm>
            <a:off x="1031875" y="674688"/>
            <a:ext cx="4570413" cy="3429000"/>
          </a:xfrm>
          <a:ln/>
        </p:spPr>
      </p:sp>
      <p:sp>
        <p:nvSpPr>
          <p:cNvPr id="219139" name="Rectangle 3"/>
          <p:cNvSpPr>
            <a:spLocks noGrp="1" noChangeArrowheads="1"/>
          </p:cNvSpPr>
          <p:nvPr>
            <p:ph type="body" idx="1"/>
          </p:nvPr>
        </p:nvSpPr>
        <p:spPr>
          <a:xfrm>
            <a:off x="894522" y="4347148"/>
            <a:ext cx="5029200" cy="4422098"/>
          </a:xfrm>
        </p:spPr>
        <p:txBody>
          <a:bodyPr/>
          <a:lstStyle/>
          <a:p>
            <a:pPr marL="168244" indent="-168244">
              <a:buFont typeface="Arial" pitchFamily="34" charset="0"/>
              <a:buChar char="•"/>
            </a:pPr>
            <a:r>
              <a:rPr lang="en-US" dirty="0" smtClean="0"/>
              <a:t>In a few bullets provide the overall purpose and reason why this module is important and how it relates to the learner’s medical education.  </a:t>
            </a:r>
          </a:p>
          <a:p>
            <a:pPr marL="168244" indent="-168244">
              <a:buFont typeface="Arial" pitchFamily="34" charset="0"/>
              <a:buChar char="•"/>
            </a:pPr>
            <a:r>
              <a:rPr lang="en-US" dirty="0" smtClean="0"/>
              <a:t>Also describe the relationship of the material in your course to the material in preceding and subsequent courses.  In other words, where does your course build on previous content and what subsequent courses or clerkships build on yours?</a:t>
            </a:r>
          </a:p>
          <a:p>
            <a:pPr marL="168244" indent="-168244">
              <a:buFont typeface="Arial" pitchFamily="34" charset="0"/>
              <a:buChar char="•"/>
            </a:pPr>
            <a:r>
              <a:rPr lang="en-US" dirty="0" smtClean="0"/>
              <a:t>Emphasize how this content </a:t>
            </a:r>
            <a:r>
              <a:rPr lang="en-US" dirty="0"/>
              <a:t>relates to </a:t>
            </a:r>
            <a:r>
              <a:rPr lang="en-US" dirty="0" smtClean="0"/>
              <a:t>clinical  medicine.</a:t>
            </a:r>
          </a:p>
          <a:p>
            <a:endParaRPr lang="en-US" dirty="0"/>
          </a:p>
          <a:p>
            <a:r>
              <a:rPr lang="en-US" dirty="0">
                <a:solidFill>
                  <a:srgbClr val="3333FF"/>
                </a:solidFill>
              </a:rPr>
              <a:t>RESOURCE LINK </a:t>
            </a:r>
            <a:r>
              <a:rPr lang="en-US" dirty="0">
                <a:solidFill>
                  <a:srgbClr val="3333FF"/>
                </a:solidFill>
                <a:sym typeface="Wingdings"/>
              </a:rPr>
              <a:t> </a:t>
            </a:r>
            <a:r>
              <a:rPr lang="en-US" dirty="0" smtClean="0"/>
              <a:t>For more information on topics that are included in other lectures, you can search on different course materials in Socrates.  Right click </a:t>
            </a:r>
            <a:r>
              <a:rPr lang="en-US" dirty="0"/>
              <a:t>on the link below and select Open Hyperlink to go to </a:t>
            </a:r>
            <a:r>
              <a:rPr lang="en-US" dirty="0" smtClean="0"/>
              <a:t>the NJMS Intranet login.  Login with your Core  Username and Password, the go to </a:t>
            </a:r>
            <a:r>
              <a:rPr lang="en-US" i="1" u="sng" dirty="0" smtClean="0"/>
              <a:t>SOCRATES.</a:t>
            </a:r>
          </a:p>
          <a:p>
            <a:endParaRPr lang="en-US" i="1" u="sng" dirty="0"/>
          </a:p>
          <a:p>
            <a:r>
              <a:rPr lang="en-US" i="1" dirty="0">
                <a:hlinkClick r:id="rId3"/>
              </a:rPr>
              <a:t>https://</a:t>
            </a:r>
            <a:r>
              <a:rPr lang="en-US" i="1" dirty="0" smtClean="0">
                <a:hlinkClick r:id="rId3"/>
              </a:rPr>
              <a:t>intra.njms.rutgers.edu/intraLogin/index.cfm</a:t>
            </a:r>
            <a:endParaRPr lang="en-US" i="1" dirty="0" smtClean="0"/>
          </a:p>
          <a:p>
            <a:endParaRPr lang="en-US" i="1" dirty="0"/>
          </a:p>
          <a:p>
            <a:endParaRPr lang="en-US" i="1"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531FC4-0685-46DA-A473-8101A9FA80FF}" type="slidenum">
              <a:rPr lang="en-US"/>
              <a:pPr/>
              <a:t>4</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b="1" dirty="0" smtClean="0"/>
              <a:t>INTRODUCTION - BACKGROUND/HISTORY:</a:t>
            </a:r>
            <a:endParaRPr lang="en-US" b="1" dirty="0"/>
          </a:p>
          <a:p>
            <a:endParaRPr lang="en-US" b="1" dirty="0" smtClean="0"/>
          </a:p>
          <a:p>
            <a:pPr marL="224325" indent="-224325">
              <a:buFont typeface="Arial" pitchFamily="34" charset="0"/>
              <a:buChar char="•"/>
            </a:pPr>
            <a:r>
              <a:rPr lang="en-US" baseline="0" dirty="0" smtClean="0"/>
              <a:t>If there is time</a:t>
            </a:r>
            <a:r>
              <a:rPr lang="en-US" dirty="0" smtClean="0"/>
              <a:t>, you may want to include a brief summary of the history/background of the topic. If possible, include an image.  </a:t>
            </a:r>
          </a:p>
          <a:p>
            <a:pPr marL="224325" indent="-224325">
              <a:buFont typeface="Arial" pitchFamily="34" charset="0"/>
              <a:buChar char="•"/>
            </a:pPr>
            <a:r>
              <a:rPr lang="en-US" dirty="0" smtClean="0"/>
              <a:t>This places material into an historical perspective.</a:t>
            </a:r>
          </a:p>
          <a:p>
            <a:pPr marL="224325" indent="-224325">
              <a:buFont typeface="Arial" pitchFamily="34" charset="0"/>
              <a:buChar char="•"/>
            </a:pPr>
            <a:r>
              <a:rPr lang="en-US" b="1" dirty="0" smtClean="0"/>
              <a:t>It also emphasizes the changes that occur in science and medicine and therefore, the need for life-long learning.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A148D-08F5-4723-AE76-608C4D3FA63C}" type="slidenum">
              <a:rPr lang="en-US"/>
              <a:pPr/>
              <a:t>5</a:t>
            </a:fld>
            <a:endParaRPr lang="en-US"/>
          </a:p>
        </p:txBody>
      </p:sp>
      <p:sp>
        <p:nvSpPr>
          <p:cNvPr id="182274" name="Rectangle 2"/>
          <p:cNvSpPr>
            <a:spLocks noGrp="1" noRot="1" noChangeAspect="1" noChangeArrowheads="1" noTextEdit="1"/>
          </p:cNvSpPr>
          <p:nvPr>
            <p:ph type="sldImg"/>
          </p:nvPr>
        </p:nvSpPr>
        <p:spPr>
          <a:xfrm>
            <a:off x="1181100" y="665163"/>
            <a:ext cx="4570413" cy="3429000"/>
          </a:xfrm>
          <a:ln/>
        </p:spPr>
      </p:sp>
      <p:sp>
        <p:nvSpPr>
          <p:cNvPr id="182275" name="Rectangle 3"/>
          <p:cNvSpPr>
            <a:spLocks noGrp="1" noChangeArrowheads="1"/>
          </p:cNvSpPr>
          <p:nvPr>
            <p:ph type="body" idx="1"/>
          </p:nvPr>
        </p:nvSpPr>
        <p:spPr>
          <a:xfrm>
            <a:off x="975789" y="4122295"/>
            <a:ext cx="5029200" cy="4721902"/>
          </a:xfrm>
        </p:spPr>
        <p:txBody>
          <a:bodyPr/>
          <a:lstStyle/>
          <a:p>
            <a:pPr marL="228600" indent="-228600">
              <a:buFont typeface="Arial" pitchFamily="34" charset="0"/>
              <a:buChar char="•"/>
            </a:pPr>
            <a:r>
              <a:rPr lang="en-US" sz="1100" dirty="0" smtClean="0"/>
              <a:t>Insert </a:t>
            </a:r>
            <a:r>
              <a:rPr lang="en-US" sz="1100" dirty="0"/>
              <a:t>a title related to the first topic/first objective.</a:t>
            </a:r>
            <a:r>
              <a:rPr lang="en-US" sz="1100" b="1" i="1" dirty="0"/>
              <a:t> (Example: </a:t>
            </a:r>
            <a:r>
              <a:rPr lang="en-US" sz="1100" dirty="0"/>
              <a:t>if your first </a:t>
            </a:r>
            <a:r>
              <a:rPr lang="en-US" sz="1100" dirty="0" smtClean="0"/>
              <a:t>objective </a:t>
            </a:r>
            <a:r>
              <a:rPr lang="en-US" sz="1100" dirty="0"/>
              <a:t>is to identify the components of the plasma membrane, then use that as </a:t>
            </a:r>
            <a:r>
              <a:rPr lang="en-US" sz="1100" dirty="0" smtClean="0"/>
              <a:t>the </a:t>
            </a:r>
            <a:r>
              <a:rPr lang="en-US" sz="1100" dirty="0"/>
              <a:t>title</a:t>
            </a:r>
            <a:r>
              <a:rPr lang="en-US" sz="1100" dirty="0" smtClean="0"/>
              <a:t>).</a:t>
            </a:r>
          </a:p>
          <a:p>
            <a:pPr marL="228600" indent="-228600">
              <a:buFont typeface="Arial" pitchFamily="34" charset="0"/>
              <a:buChar char="•"/>
            </a:pPr>
            <a:endParaRPr lang="en-US" sz="1100" dirty="0"/>
          </a:p>
          <a:p>
            <a:pPr marL="228600" indent="-228600">
              <a:buFont typeface="Arial" pitchFamily="34" charset="0"/>
              <a:buChar char="•"/>
            </a:pPr>
            <a:r>
              <a:rPr lang="en-US" sz="1100" dirty="0"/>
              <a:t>Include content that focuses the learner on what they need to know/do in order to achieve the first objective.</a:t>
            </a:r>
          </a:p>
          <a:p>
            <a:pPr marL="228600" indent="-228600">
              <a:buFont typeface="Arial" pitchFamily="34" charset="0"/>
              <a:buChar char="•"/>
            </a:pPr>
            <a:r>
              <a:rPr lang="en-US" sz="1100" dirty="0" smtClean="0"/>
              <a:t>When </a:t>
            </a:r>
            <a:r>
              <a:rPr lang="en-US" sz="1100" dirty="0"/>
              <a:t>determining what to focus </a:t>
            </a:r>
            <a:r>
              <a:rPr lang="en-US" sz="1100" dirty="0" smtClean="0"/>
              <a:t>on, consider providing time on the most difficult concepts.</a:t>
            </a:r>
            <a:endParaRPr lang="en-US" sz="1100" dirty="0"/>
          </a:p>
          <a:p>
            <a:pPr marL="228600" indent="-228600">
              <a:buFont typeface="Arial" pitchFamily="34" charset="0"/>
              <a:buChar char="•"/>
            </a:pPr>
            <a:r>
              <a:rPr lang="en-US" sz="1100" dirty="0"/>
              <a:t>If you have content that could potentially be a review for the learner, or is basic content, consider creating an introduction podcast.  Then, start with an interactive exercise reviewing what they learned in the podcast</a:t>
            </a:r>
            <a:r>
              <a:rPr lang="en-US" sz="1100" dirty="0" smtClean="0"/>
              <a:t>.</a:t>
            </a:r>
          </a:p>
          <a:p>
            <a:pPr marL="228600" indent="-228600">
              <a:buFont typeface="Arial" pitchFamily="34" charset="0"/>
              <a:buChar char="•"/>
            </a:pPr>
            <a:endParaRPr lang="en-US" sz="1100" dirty="0"/>
          </a:p>
          <a:p>
            <a:pPr marL="228600" indent="-228600">
              <a:buFont typeface="Arial" pitchFamily="34" charset="0"/>
              <a:buChar char="•"/>
            </a:pPr>
            <a:r>
              <a:rPr lang="en-US" sz="1100" dirty="0" smtClean="0"/>
              <a:t>Use </a:t>
            </a:r>
            <a:r>
              <a:rPr lang="en-US" sz="1100" dirty="0"/>
              <a:t>Arial, pt. size 36 – 44 for titles, smaller point sizes for subheadings and lecturer and dates, i.e., 24 pt.  Point sizes smaller than 18 are difficult to view from the back of the room.  </a:t>
            </a:r>
          </a:p>
          <a:p>
            <a:pPr marL="228600" indent="-228600">
              <a:buFontTx/>
              <a:buChar char="-"/>
            </a:pPr>
            <a:r>
              <a:rPr lang="en-US" sz="1100" dirty="0"/>
              <a:t>Include a </a:t>
            </a:r>
            <a:r>
              <a:rPr lang="en-US" sz="1100" dirty="0" smtClean="0"/>
              <a:t>colorful image to depict the topic.</a:t>
            </a:r>
            <a:endParaRPr lang="en-US" sz="1100" dirty="0"/>
          </a:p>
          <a:p>
            <a:pPr marL="228600" indent="-228600">
              <a:buFontTx/>
              <a:buChar char="-"/>
            </a:pPr>
            <a:r>
              <a:rPr lang="en-US" sz="1100" dirty="0"/>
              <a:t>Clearly label the different parts and functions.</a:t>
            </a:r>
          </a:p>
          <a:p>
            <a:pPr marL="228600" indent="-228600">
              <a:buFontTx/>
              <a:buChar char="-"/>
            </a:pPr>
            <a:r>
              <a:rPr lang="en-US" sz="1100" dirty="0"/>
              <a:t>Use bulleted text in 18 point size or higher.  Animate the bullets, brining them in one at a time to help with focusing on what you will describe.</a:t>
            </a:r>
          </a:p>
          <a:p>
            <a:pPr marL="228600" indent="-228600">
              <a:buFont typeface="Arial" pitchFamily="34" charset="0"/>
              <a:buChar char="•"/>
            </a:pPr>
            <a:endParaRPr lang="en-US" sz="1100" dirty="0"/>
          </a:p>
          <a:p>
            <a:pPr marL="400050" indent="-400050"/>
            <a:r>
              <a:rPr lang="en-US" sz="1100" b="1" i="1" u="sng" dirty="0">
                <a:solidFill>
                  <a:srgbClr val="FF0000"/>
                </a:solidFill>
              </a:rPr>
              <a:t>Note:</a:t>
            </a:r>
            <a:r>
              <a:rPr lang="en-US" sz="1100" b="1" i="1" dirty="0">
                <a:solidFill>
                  <a:srgbClr val="FF0000"/>
                </a:solidFill>
              </a:rPr>
              <a:t>  </a:t>
            </a:r>
            <a:r>
              <a:rPr lang="en-US" sz="1100" b="1" dirty="0" smtClean="0"/>
              <a:t>If there are many new terms, you might want to include </a:t>
            </a:r>
            <a:r>
              <a:rPr lang="en-US" sz="1100" b="1" dirty="0"/>
              <a:t>a glossary of terms on Moodle, and leave these out </a:t>
            </a:r>
            <a:r>
              <a:rPr lang="en-US" sz="1100" b="1" dirty="0" smtClean="0"/>
              <a:t> of </a:t>
            </a:r>
            <a:r>
              <a:rPr lang="en-US" sz="1100" b="1" dirty="0"/>
              <a:t>the lecture.</a:t>
            </a:r>
          </a:p>
          <a:p>
            <a:pPr marL="228600" indent="-228600"/>
            <a:endParaRPr lang="en-US"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437DA-A818-4C9D-86FF-F529B9B62F2D}" type="slidenum">
              <a:rPr lang="en-US"/>
              <a:pPr/>
              <a:t>6</a:t>
            </a:fld>
            <a:endParaRPr lang="en-US"/>
          </a:p>
        </p:txBody>
      </p:sp>
      <p:sp>
        <p:nvSpPr>
          <p:cNvPr id="167938" name="Rectangle 2"/>
          <p:cNvSpPr>
            <a:spLocks noGrp="1" noRot="1" noChangeAspect="1" noChangeArrowheads="1" noTextEdit="1"/>
          </p:cNvSpPr>
          <p:nvPr>
            <p:ph type="sldImg"/>
          </p:nvPr>
        </p:nvSpPr>
        <p:spPr>
          <a:xfrm>
            <a:off x="1106488" y="449263"/>
            <a:ext cx="4570412" cy="3429000"/>
          </a:xfrm>
          <a:ln/>
        </p:spPr>
      </p:sp>
      <p:sp>
        <p:nvSpPr>
          <p:cNvPr id="167939" name="Rectangle 3"/>
          <p:cNvSpPr>
            <a:spLocks noGrp="1" noChangeArrowheads="1"/>
          </p:cNvSpPr>
          <p:nvPr>
            <p:ph type="body" idx="1"/>
          </p:nvPr>
        </p:nvSpPr>
        <p:spPr>
          <a:xfrm>
            <a:off x="894522" y="4047344"/>
            <a:ext cx="5029200" cy="4946754"/>
          </a:xfrm>
        </p:spPr>
        <p:txBody>
          <a:bodyPr/>
          <a:lstStyle/>
          <a:p>
            <a:pPr marL="168244" indent="-168244">
              <a:buFont typeface="Arial" pitchFamily="34" charset="0"/>
              <a:buChar char="•"/>
            </a:pPr>
            <a:r>
              <a:rPr lang="en-US" dirty="0" smtClean="0"/>
              <a:t>Include 2-3 slides of detail to support the key objectives/concepts.</a:t>
            </a:r>
          </a:p>
          <a:p>
            <a:pPr marL="168244" indent="-168244">
              <a:buFont typeface="Arial" pitchFamily="34" charset="0"/>
              <a:buChar char="•"/>
            </a:pPr>
            <a:r>
              <a:rPr lang="en-US" dirty="0" smtClean="0"/>
              <a:t>Clearly and simply illustrate the key points.</a:t>
            </a:r>
          </a:p>
          <a:p>
            <a:pPr marL="168244" indent="-168244">
              <a:buFont typeface="Arial" pitchFamily="34" charset="0"/>
              <a:buChar char="•"/>
            </a:pPr>
            <a:r>
              <a:rPr lang="en-US" dirty="0" smtClean="0"/>
              <a:t>Use </a:t>
            </a:r>
            <a:r>
              <a:rPr lang="en-US" dirty="0"/>
              <a:t>Arial, pt. size 36 – 44 for titles, smaller point sizes for subheadings and lecturer and dates, i.e., 24 </a:t>
            </a:r>
            <a:r>
              <a:rPr lang="en-US" dirty="0" smtClean="0"/>
              <a:t>pt.</a:t>
            </a:r>
            <a:endParaRPr lang="en-US" dirty="0"/>
          </a:p>
          <a:p>
            <a:endParaRPr lang="en-US" b="1" u="sng" dirty="0" smtClean="0">
              <a:solidFill>
                <a:srgbClr val="FF0000"/>
              </a:solidFill>
            </a:endParaRPr>
          </a:p>
          <a:p>
            <a:r>
              <a:rPr lang="en-US" b="1" u="sng" dirty="0" smtClean="0">
                <a:solidFill>
                  <a:srgbClr val="FF0000"/>
                </a:solidFill>
              </a:rPr>
              <a:t>Note:</a:t>
            </a:r>
            <a:r>
              <a:rPr lang="en-US" b="1" dirty="0" smtClean="0">
                <a:solidFill>
                  <a:srgbClr val="FF0000"/>
                </a:solidFill>
              </a:rPr>
              <a:t>  </a:t>
            </a:r>
            <a:r>
              <a:rPr lang="en-US" dirty="0"/>
              <a:t>If you need more than one detail slide, duplicate this slide and continue</a:t>
            </a:r>
            <a:r>
              <a:rPr lang="en-US" dirty="0" smtClean="0"/>
              <a:t>.</a:t>
            </a:r>
          </a:p>
          <a:p>
            <a:endParaRPr lang="en-US" dirty="0"/>
          </a:p>
          <a:p>
            <a:r>
              <a:rPr lang="en-US" dirty="0" smtClean="0"/>
              <a:t>If </a:t>
            </a:r>
            <a:r>
              <a:rPr lang="en-US" dirty="0"/>
              <a:t>you need more than 3 detail slides, this is a good time to think about creating a podcast or learning activity outside of class </a:t>
            </a:r>
            <a:r>
              <a:rPr lang="en-US" dirty="0" smtClean="0"/>
              <a:t>elaborate on </a:t>
            </a:r>
            <a:r>
              <a:rPr lang="en-US" dirty="0"/>
              <a:t>the details more effectively.</a:t>
            </a:r>
          </a:p>
          <a:p>
            <a:endParaRPr lang="en-US" i="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7F1A2-6BB2-4D13-A478-A108651E2BCC}" type="slidenum">
              <a:rPr lang="en-US"/>
              <a:pPr/>
              <a:t>7</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894522" y="4197246"/>
            <a:ext cx="5029200" cy="4422098"/>
          </a:xfrm>
        </p:spPr>
        <p:txBody>
          <a:bodyPr/>
          <a:lstStyle/>
          <a:p>
            <a:pPr marL="336488" indent="-336488">
              <a:buFont typeface="Arial" pitchFamily="34" charset="0"/>
              <a:buChar char="•"/>
            </a:pPr>
            <a:r>
              <a:rPr lang="en-US" dirty="0" smtClean="0"/>
              <a:t>Insert </a:t>
            </a:r>
            <a:r>
              <a:rPr lang="en-US" dirty="0"/>
              <a:t>a title related to the </a:t>
            </a:r>
            <a:r>
              <a:rPr lang="en-US" dirty="0" smtClean="0"/>
              <a:t>second objective.</a:t>
            </a:r>
          </a:p>
          <a:p>
            <a:pPr marL="336488" indent="-336488">
              <a:buFont typeface="Arial" pitchFamily="34" charset="0"/>
              <a:buChar char="•"/>
            </a:pPr>
            <a:r>
              <a:rPr lang="en-US" dirty="0"/>
              <a:t>Focus again on what the learner needs to know/do in order to be able to achieve the next objective. </a:t>
            </a:r>
          </a:p>
          <a:p>
            <a:pPr marL="336488" indent="-336488">
              <a:buFont typeface="Arial" pitchFamily="34" charset="0"/>
              <a:buChar char="•"/>
            </a:pPr>
            <a:r>
              <a:rPr lang="en-US" dirty="0" smtClean="0"/>
              <a:t>Include supporting details in an additional slide.</a:t>
            </a:r>
          </a:p>
          <a:p>
            <a:pPr marL="336488" indent="-336488">
              <a:buFont typeface="Arial" pitchFamily="34" charset="0"/>
              <a:buChar char="•"/>
            </a:pPr>
            <a:r>
              <a:rPr lang="en-US" dirty="0"/>
              <a:t>Use Arial, pt. size 36 – 44 for titles, smaller point sizes for subheadings and lecturer and dates, i.e., 24 pt.  Point sizes smaller than 18 are difficult to view from the back of the room.  </a:t>
            </a:r>
            <a:endParaRPr lang="en-US" dirty="0" smtClean="0"/>
          </a:p>
          <a:p>
            <a:pPr marL="0" indent="0">
              <a:buFont typeface="Arial" pitchFamily="34" charset="0"/>
              <a:buNone/>
            </a:pPr>
            <a:endParaRPr lang="en-US" dirty="0" smtClean="0"/>
          </a:p>
          <a:p>
            <a:r>
              <a:rPr lang="en-US" b="1" u="sng" dirty="0" smtClean="0">
                <a:solidFill>
                  <a:srgbClr val="FF0000"/>
                </a:solidFill>
              </a:rPr>
              <a:t>Note</a:t>
            </a:r>
            <a:r>
              <a:rPr lang="en-US" b="1" u="sng" dirty="0">
                <a:solidFill>
                  <a:srgbClr val="FF0000"/>
                </a:solidFill>
              </a:rPr>
              <a:t>:</a:t>
            </a:r>
            <a:r>
              <a:rPr lang="en-US" b="1" dirty="0">
                <a:solidFill>
                  <a:srgbClr val="FF0000"/>
                </a:solidFill>
              </a:rPr>
              <a:t> </a:t>
            </a:r>
            <a:r>
              <a:rPr lang="en-US" dirty="0" smtClean="0"/>
              <a:t>When </a:t>
            </a:r>
            <a:r>
              <a:rPr lang="en-US" dirty="0"/>
              <a:t>determining which concepts to focus on in class, cover those that are most complex and that </a:t>
            </a:r>
            <a:r>
              <a:rPr lang="en-US" dirty="0" smtClean="0"/>
              <a:t>learners </a:t>
            </a:r>
            <a:r>
              <a:rPr lang="en-US" dirty="0"/>
              <a:t>have </a:t>
            </a:r>
            <a:r>
              <a:rPr lang="en-US" dirty="0" smtClean="0"/>
              <a:t>the most </a:t>
            </a:r>
            <a:r>
              <a:rPr lang="en-US" dirty="0"/>
              <a:t>difficulty </a:t>
            </a:r>
            <a:r>
              <a:rPr lang="en-US" dirty="0" smtClean="0"/>
              <a:t>with</a:t>
            </a:r>
          </a:p>
          <a:p>
            <a:endParaRPr lang="en-US" dirty="0" smtClean="0"/>
          </a:p>
          <a:p>
            <a:r>
              <a:rPr lang="en-US" dirty="0" smtClean="0"/>
              <a:t>Consider creating a podcast if the content is very complex and requires additional time/material.  (A </a:t>
            </a:r>
            <a:r>
              <a:rPr lang="en-US" dirty="0"/>
              <a:t>15-minute podcast or </a:t>
            </a:r>
            <a:r>
              <a:rPr lang="en-US" dirty="0" smtClean="0"/>
              <a:t>no </a:t>
            </a:r>
            <a:r>
              <a:rPr lang="en-US" dirty="0"/>
              <a:t>more than a 45-minute reading assignment is </a:t>
            </a:r>
            <a:r>
              <a:rPr lang="en-US" dirty="0" smtClean="0"/>
              <a:t>suggested.)  </a:t>
            </a:r>
            <a:r>
              <a:rPr lang="en-US" b="1" dirty="0" smtClean="0"/>
              <a:t>For more information on creating podcasts, consult the Podcast checklist </a:t>
            </a:r>
            <a:r>
              <a:rPr lang="en-US" b="1" dirty="0" smtClean="0"/>
              <a:t> under Tools and Resources to Create Courses on </a:t>
            </a:r>
            <a:r>
              <a:rPr lang="en-US" b="1" dirty="0" smtClean="0"/>
              <a:t>the Faculty development </a:t>
            </a:r>
            <a:r>
              <a:rPr lang="en-US" b="1" dirty="0" smtClean="0"/>
              <a:t>website</a:t>
            </a:r>
            <a:r>
              <a:rPr lang="en-US" b="1" dirty="0"/>
              <a:t> </a:t>
            </a:r>
            <a:r>
              <a:rPr lang="en-US" b="1" dirty="0" smtClean="0"/>
              <a:t>using the link below:</a:t>
            </a:r>
          </a:p>
          <a:p>
            <a:r>
              <a:rPr lang="en-US" b="1" dirty="0" smtClean="0"/>
              <a:t>You will need to enter the User ID: Faculty and Password: development2013:</a:t>
            </a:r>
          </a:p>
          <a:p>
            <a:endParaRPr lang="en-US" b="1" dirty="0" smtClean="0"/>
          </a:p>
          <a:p>
            <a:pPr lvl="0"/>
            <a:r>
              <a:rPr lang="en-US" b="1" dirty="0">
                <a:solidFill>
                  <a:srgbClr val="0070C0"/>
                </a:solidFill>
                <a:hlinkClick r:id="rId3"/>
              </a:rPr>
              <a:t>http://njms.rutgers.edu/education/office_education/faculty/welcome.cfm</a:t>
            </a:r>
            <a:endParaRPr lang="en-US" b="1" dirty="0">
              <a:solidFill>
                <a:srgbClr val="0070C0"/>
              </a:solidFill>
            </a:endParaRPr>
          </a:p>
          <a:p>
            <a:endParaRPr lang="en-US" b="1" dirty="0"/>
          </a:p>
          <a:p>
            <a:endParaRPr lang="en-US" b="1" dirty="0" smtClean="0"/>
          </a:p>
          <a:p>
            <a:endParaRPr lang="en-US" b="1" dirty="0" smtClean="0"/>
          </a:p>
          <a:p>
            <a:endParaRPr lang="en-US" b="1" dirty="0"/>
          </a:p>
          <a:p>
            <a:endParaRPr lang="en-US" dirty="0"/>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080CA98-214B-4458-B4EB-8E7F2173A04F}" type="slidenum">
              <a:rPr lang="en-US"/>
              <a:pPr/>
              <a:t>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marL="336488" indent="-336488">
              <a:buFont typeface="Arial" pitchFamily="34" charset="0"/>
              <a:buChar char="•"/>
            </a:pPr>
            <a:r>
              <a:rPr lang="en-US" b="1" dirty="0" smtClean="0"/>
              <a:t>Use </a:t>
            </a:r>
            <a:r>
              <a:rPr lang="en-US" b="1" dirty="0"/>
              <a:t>examples, analogies and clinical correlations to help students comprehend and retain content better.</a:t>
            </a:r>
          </a:p>
          <a:p>
            <a:pPr marL="336488" indent="-336488">
              <a:buFont typeface="Arial" pitchFamily="34" charset="0"/>
              <a:buChar char="•"/>
            </a:pPr>
            <a:r>
              <a:rPr lang="en-US" dirty="0" smtClean="0"/>
              <a:t>If </a:t>
            </a:r>
            <a:r>
              <a:rPr lang="en-US"/>
              <a:t>you </a:t>
            </a:r>
            <a:r>
              <a:rPr lang="en-US" smtClean="0"/>
              <a:t>discuss a </a:t>
            </a:r>
            <a:r>
              <a:rPr lang="en-US" dirty="0"/>
              <a:t>difficult concept or display a chart that shows a formula, use an example that shows how this concept or formula is used.</a:t>
            </a:r>
          </a:p>
          <a:p>
            <a:pPr marL="336488" indent="-336488">
              <a:buFont typeface="Arial" pitchFamily="34" charset="0"/>
              <a:buChar char="•"/>
            </a:pPr>
            <a:r>
              <a:rPr lang="en-US" b="1" dirty="0" smtClean="0"/>
              <a:t>Example above:  </a:t>
            </a:r>
            <a:r>
              <a:rPr lang="en-US" dirty="0" smtClean="0"/>
              <a:t>Fibroblast – a cell that synthesizes</a:t>
            </a:r>
            <a:r>
              <a:rPr lang="en-US" baseline="0" dirty="0" smtClean="0"/>
              <a:t> small precursor molecules (</a:t>
            </a:r>
            <a:r>
              <a:rPr lang="en-US" baseline="0" dirty="0" err="1" smtClean="0"/>
              <a:t>procollagen</a:t>
            </a:r>
            <a:r>
              <a:rPr lang="en-US" baseline="0" dirty="0" smtClean="0"/>
              <a:t>) that are secreted and  then assembled outside the cell in the Extracellular Matrix (ECM) where they form giant extracellular </a:t>
            </a:r>
            <a:r>
              <a:rPr lang="en-US" baseline="0" dirty="0" err="1" smtClean="0"/>
              <a:t>fibrillar</a:t>
            </a:r>
            <a:r>
              <a:rPr lang="en-US" baseline="0" dirty="0" smtClean="0"/>
              <a:t> structures (Collagen fibers).</a:t>
            </a:r>
            <a:r>
              <a:rPr lang="en-US" dirty="0" smtClean="0"/>
              <a:t> The following slide provides</a:t>
            </a:r>
            <a:r>
              <a:rPr lang="en-US" baseline="0" dirty="0" smtClean="0"/>
              <a:t> an example of an a</a:t>
            </a:r>
            <a:r>
              <a:rPr lang="en-US" dirty="0" smtClean="0"/>
              <a:t>nalogy….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DA871-B14E-4089-AEB7-FE4DA43BB8BA}" type="slidenum">
              <a:rPr lang="en-US"/>
              <a:pPr/>
              <a:t>9</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b="1" dirty="0" smtClean="0"/>
              <a:t>Example Above: The analogy of a piece of furniture that comes in a box, but when opened up and assembled outside of the box it becomes much larger then the box it came in.  </a:t>
            </a:r>
            <a:r>
              <a:rPr lang="en-US" dirty="0" smtClean="0"/>
              <a:t>A</a:t>
            </a:r>
            <a:r>
              <a:rPr lang="en-US" baseline="0" dirty="0" smtClean="0"/>
              <a:t> fibroblast secretes the precursor molecules of collagen. These precursors are assembled outside the cell in the expansive extracellular matrix where they can obtain a final size that is many times larger than the cell from which they originated – much like the wall unit that previously fit in the relatively small carton.</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RU_Cover.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RU_SIG_ST_PMS186_100K.eps"/>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96875" y="352425"/>
            <a:ext cx="28321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subTitle" idx="1" hasCustomPrompt="1"/>
          </p:nvPr>
        </p:nvSpPr>
        <p:spPr>
          <a:xfrm>
            <a:off x="1371600" y="3886200"/>
            <a:ext cx="6400800" cy="1752600"/>
          </a:xfrm>
        </p:spPr>
        <p:txBody>
          <a:bodyPr/>
          <a:lstStyle>
            <a:lvl1pPr marL="0" indent="0" algn="ctr">
              <a:buFontTx/>
              <a:buNone/>
              <a:defRPr>
                <a:solidFill>
                  <a:schemeClr val="tx1"/>
                </a:solidFill>
              </a:defRPr>
            </a:lvl1pPr>
          </a:lstStyle>
          <a:p>
            <a:r>
              <a:rPr lang="en-US" dirty="0" smtClean="0"/>
              <a:t>New Jersey Medical School</a:t>
            </a:r>
            <a:endParaRPr lang="en-US" dirty="0"/>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258575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3E23BF7-9F5A-9E42-B502-689AC6A1E537}" type="slidenum">
              <a:rPr lang="en-US"/>
              <a:pPr>
                <a:defRPr/>
              </a:pPr>
              <a:t>‹#›</a:t>
            </a:fld>
            <a:endParaRPr lang="en-US"/>
          </a:p>
        </p:txBody>
      </p:sp>
    </p:spTree>
    <p:extLst>
      <p:ext uri="{BB962C8B-B14F-4D97-AF65-F5344CB8AC3E}">
        <p14:creationId xmlns:p14="http://schemas.microsoft.com/office/powerpoint/2010/main" val="1962987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2FA2D79-D5B9-9E44-BC26-5C4012EF6E34}" type="slidenum">
              <a:rPr lang="en-US"/>
              <a:pPr>
                <a:defRPr/>
              </a:pPr>
              <a:t>‹#›</a:t>
            </a:fld>
            <a:endParaRPr lang="en-US"/>
          </a:p>
        </p:txBody>
      </p:sp>
    </p:spTree>
    <p:extLst>
      <p:ext uri="{BB962C8B-B14F-4D97-AF65-F5344CB8AC3E}">
        <p14:creationId xmlns:p14="http://schemas.microsoft.com/office/powerpoint/2010/main" val="2471527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644C0C-9B9A-420A-B300-DD3937681E43}" type="slidenum">
              <a:rPr lang="en-US"/>
              <a:pPr/>
              <a:t>‹#›</a:t>
            </a:fld>
            <a:endParaRPr lang="en-US"/>
          </a:p>
        </p:txBody>
      </p:sp>
    </p:spTree>
    <p:extLst>
      <p:ext uri="{BB962C8B-B14F-4D97-AF65-F5344CB8AC3E}">
        <p14:creationId xmlns:p14="http://schemas.microsoft.com/office/powerpoint/2010/main" val="365749188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676F61-DFC1-4C7F-ADF6-57C1F9A86F7D}" type="slidenum">
              <a:rPr lang="en-US" smtClean="0"/>
              <a:pPr/>
              <a:t>‹#›</a:t>
            </a:fld>
            <a:endParaRPr lang="en-US"/>
          </a:p>
        </p:txBody>
      </p:sp>
    </p:spTree>
    <p:extLst>
      <p:ext uri="{BB962C8B-B14F-4D97-AF65-F5344CB8AC3E}">
        <p14:creationId xmlns:p14="http://schemas.microsoft.com/office/powerpoint/2010/main" val="20980265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5488343-B159-074D-B355-B61FD1A20D53}" type="slidenum">
              <a:rPr lang="en-US"/>
              <a:pPr>
                <a:defRPr/>
              </a:pPr>
              <a:t>‹#›</a:t>
            </a:fld>
            <a:endParaRPr lang="en-US"/>
          </a:p>
        </p:txBody>
      </p:sp>
    </p:spTree>
    <p:extLst>
      <p:ext uri="{BB962C8B-B14F-4D97-AF65-F5344CB8AC3E}">
        <p14:creationId xmlns:p14="http://schemas.microsoft.com/office/powerpoint/2010/main" val="26864220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5424AE8-78F8-144E-A4FE-553D35E590AD}" type="slidenum">
              <a:rPr lang="en-US"/>
              <a:pPr>
                <a:defRPr/>
              </a:pPr>
              <a:t>‹#›</a:t>
            </a:fld>
            <a:endParaRPr lang="en-US"/>
          </a:p>
        </p:txBody>
      </p:sp>
    </p:spTree>
    <p:extLst>
      <p:ext uri="{BB962C8B-B14F-4D97-AF65-F5344CB8AC3E}">
        <p14:creationId xmlns:p14="http://schemas.microsoft.com/office/powerpoint/2010/main" val="3996783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10EDA8B8-D04C-214E-83CE-5B60915F9360}" type="slidenum">
              <a:rPr lang="en-US"/>
              <a:pPr>
                <a:defRPr/>
              </a:pPr>
              <a:t>‹#›</a:t>
            </a:fld>
            <a:endParaRPr lang="en-US"/>
          </a:p>
        </p:txBody>
      </p:sp>
    </p:spTree>
    <p:extLst>
      <p:ext uri="{BB962C8B-B14F-4D97-AF65-F5344CB8AC3E}">
        <p14:creationId xmlns:p14="http://schemas.microsoft.com/office/powerpoint/2010/main" val="37136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15261A5-F588-D34E-A84B-E514DA90C9A0}" type="slidenum">
              <a:rPr lang="en-US"/>
              <a:pPr>
                <a:defRPr/>
              </a:pPr>
              <a:t>‹#›</a:t>
            </a:fld>
            <a:endParaRPr lang="en-US"/>
          </a:p>
        </p:txBody>
      </p:sp>
    </p:spTree>
    <p:extLst>
      <p:ext uri="{BB962C8B-B14F-4D97-AF65-F5344CB8AC3E}">
        <p14:creationId xmlns:p14="http://schemas.microsoft.com/office/powerpoint/2010/main" val="136104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7CC725B-9C86-6E43-AAF9-1A329DDB234C}" type="slidenum">
              <a:rPr lang="en-US"/>
              <a:pPr>
                <a:defRPr/>
              </a:pPr>
              <a:t>‹#›</a:t>
            </a:fld>
            <a:endParaRPr lang="en-US"/>
          </a:p>
        </p:txBody>
      </p:sp>
    </p:spTree>
    <p:extLst>
      <p:ext uri="{BB962C8B-B14F-4D97-AF65-F5344CB8AC3E}">
        <p14:creationId xmlns:p14="http://schemas.microsoft.com/office/powerpoint/2010/main" val="11884285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B9A03EE-8AFD-D547-9E71-0BD0BE6F934E}" type="slidenum">
              <a:rPr lang="en-US"/>
              <a:pPr>
                <a:defRPr/>
              </a:pPr>
              <a:t>‹#›</a:t>
            </a:fld>
            <a:endParaRPr lang="en-US"/>
          </a:p>
        </p:txBody>
      </p:sp>
    </p:spTree>
    <p:extLst>
      <p:ext uri="{BB962C8B-B14F-4D97-AF65-F5344CB8AC3E}">
        <p14:creationId xmlns:p14="http://schemas.microsoft.com/office/powerpoint/2010/main" val="33555477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41F1C61-654F-EF4C-B7CF-635108DFC60F}" type="slidenum">
              <a:rPr lang="en-US"/>
              <a:pPr>
                <a:defRPr/>
              </a:pPr>
              <a:t>‹#›</a:t>
            </a:fld>
            <a:endParaRPr lang="en-US"/>
          </a:p>
        </p:txBody>
      </p:sp>
    </p:spTree>
    <p:extLst>
      <p:ext uri="{BB962C8B-B14F-4D97-AF65-F5344CB8AC3E}">
        <p14:creationId xmlns:p14="http://schemas.microsoft.com/office/powerpoint/2010/main" val="287397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7A5825F-7512-8045-B403-CF218AA2013E}" type="slidenum">
              <a:rPr lang="en-US"/>
              <a:pPr>
                <a:defRPr/>
              </a:pPr>
              <a:t>‹#›</a:t>
            </a:fld>
            <a:endParaRPr lang="en-US"/>
          </a:p>
        </p:txBody>
      </p:sp>
    </p:spTree>
    <p:extLst>
      <p:ext uri="{BB962C8B-B14F-4D97-AF65-F5344CB8AC3E}">
        <p14:creationId xmlns:p14="http://schemas.microsoft.com/office/powerpoint/2010/main" val="224958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U_ppt_top.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U_LOGOTYPE_PMS186.eps"/>
          <p:cNvPicPr>
            <a:picLocks noChangeAspect="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87350" y="142875"/>
            <a:ext cx="14303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9"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a:defRPr/>
            </a:pPr>
            <a:fld id="{94F06B10-230A-2842-997C-D8605B527737}" type="slidenum">
              <a:rPr lang="en-US"/>
              <a:pPr>
                <a:defRPr/>
              </a:pPr>
              <a:t>‹#›</a:t>
            </a:fld>
            <a:endParaRPr lang="en-US"/>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smtClean="0">
              <a:solidFill>
                <a:schemeClr val="bg1"/>
              </a:solidFill>
            </a:endParaRPr>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3" r:id="rId12"/>
    <p:sldLayoutId id="2147483734" r:id="rId13"/>
  </p:sldLayoutIdLst>
  <p:timing>
    <p:tnLst>
      <p:par>
        <p:cTn id="1" dur="indefinite" restart="never" nodeType="tmRoot"/>
      </p:par>
    </p:tnLst>
  </p:timing>
  <p:txStyles>
    <p:title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buChar char="•"/>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copyu.com/smallworld/gallery/contests/1984/8thlarge1984.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16.jpeg"/><Relationship Id="rId4" Type="http://schemas.openxmlformats.org/officeDocument/2006/relationships/hyperlink" Target="http://video.njms.rutgers.edu/playURL.cfm?video=http://video.njms.rutgers.edu/video/Video/converted/ThroughTheVirtualCell.wmv20130930140153.flv"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5.xml"/><Relationship Id="rId7" Type="http://schemas.openxmlformats.org/officeDocument/2006/relationships/slideLayout" Target="../slideLayouts/slideLayout13.xml"/><Relationship Id="rId2" Type="http://schemas.openxmlformats.org/officeDocument/2006/relationships/tags" Target="../tags/tag14.xml"/><Relationship Id="rId1" Type="http://schemas.openxmlformats.org/officeDocument/2006/relationships/vmlDrawing" Target="../drawings/vmlDrawing2.vml"/><Relationship Id="rId6" Type="http://schemas.openxmlformats.org/officeDocument/2006/relationships/tags" Target="../tags/tag18.xml"/><Relationship Id="rId11" Type="http://schemas.openxmlformats.org/officeDocument/2006/relationships/image" Target="../media/image22.png"/><Relationship Id="rId5" Type="http://schemas.openxmlformats.org/officeDocument/2006/relationships/tags" Target="../tags/tag17.xml"/><Relationship Id="rId10" Type="http://schemas.openxmlformats.org/officeDocument/2006/relationships/image" Target="../media/image21.emf"/><Relationship Id="rId4" Type="http://schemas.openxmlformats.org/officeDocument/2006/relationships/tags" Target="../tags/tag16.xml"/><Relationship Id="rId9"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ctrTitle"/>
          </p:nvPr>
        </p:nvSpPr>
        <p:spPr>
          <a:xfrm>
            <a:off x="678069" y="1179663"/>
            <a:ext cx="7772400" cy="811529"/>
          </a:xfrm>
        </p:spPr>
        <p:txBody>
          <a:bodyPr/>
          <a:lstStyle/>
          <a:p>
            <a:pPr eaLnBrk="1" hangingPunct="1"/>
            <a:r>
              <a:rPr lang="en-US" dirty="0">
                <a:latin typeface="Arial" charset="0"/>
              </a:rPr>
              <a:t>[</a:t>
            </a:r>
            <a:r>
              <a:rPr lang="en-US" dirty="0" smtClean="0">
                <a:latin typeface="Arial" charset="0"/>
              </a:rPr>
              <a:t>INSERT LEARNING EVENT TITLE]</a:t>
            </a:r>
            <a:endParaRPr lang="en-US" dirty="0">
              <a:latin typeface="Arial" charset="0"/>
            </a:endParaRPr>
          </a:p>
        </p:txBody>
      </p:sp>
      <p:sp>
        <p:nvSpPr>
          <p:cNvPr id="13314" name="Rectangle 3"/>
          <p:cNvSpPr>
            <a:spLocks noGrp="1" noChangeArrowheads="1"/>
          </p:cNvSpPr>
          <p:nvPr>
            <p:ph type="subTitle" idx="1"/>
          </p:nvPr>
        </p:nvSpPr>
        <p:spPr>
          <a:xfrm>
            <a:off x="1485900" y="6126480"/>
            <a:ext cx="6400800" cy="491490"/>
          </a:xfrm>
        </p:spPr>
        <p:txBody>
          <a:bodyPr/>
          <a:lstStyle/>
          <a:p>
            <a:pPr eaLnBrk="1" hangingPunct="1"/>
            <a:r>
              <a:rPr lang="en-US" dirty="0" smtClean="0">
                <a:latin typeface="Arial" charset="0"/>
              </a:rPr>
              <a:t>[Insert Subtitle/Faculty Name here]</a:t>
            </a:r>
            <a:endParaRPr lang="en-US" dirty="0">
              <a:latin typeface="Arial" charset="0"/>
            </a:endParaRPr>
          </a:p>
        </p:txBody>
      </p:sp>
      <p:sp>
        <p:nvSpPr>
          <p:cNvPr id="2" name="Rectangle 1"/>
          <p:cNvSpPr/>
          <p:nvPr/>
        </p:nvSpPr>
        <p:spPr>
          <a:xfrm>
            <a:off x="2067597" y="5827957"/>
            <a:ext cx="5199351" cy="338554"/>
          </a:xfrm>
          <a:prstGeom prst="rect">
            <a:avLst/>
          </a:prstGeom>
        </p:spPr>
        <p:txBody>
          <a:bodyPr wrap="square">
            <a:spAutoFit/>
          </a:bodyPr>
          <a:lstStyle/>
          <a:p>
            <a:pPr algn="ctr"/>
            <a:r>
              <a:rPr lang="en-US" sz="1600" dirty="0">
                <a:solidFill>
                  <a:schemeClr val="bg2"/>
                </a:solidFill>
                <a:latin typeface="Arial" pitchFamily="34" charset="0"/>
                <a:cs typeface="Arial" pitchFamily="34" charset="0"/>
              </a:rPr>
              <a:t>[</a:t>
            </a:r>
            <a:r>
              <a:rPr lang="en-US" sz="1600" i="1" dirty="0">
                <a:solidFill>
                  <a:schemeClr val="bg2"/>
                </a:solidFill>
                <a:latin typeface="Arial" pitchFamily="34" charset="0"/>
                <a:cs typeface="Arial" pitchFamily="34" charset="0"/>
              </a:rPr>
              <a:t>Insert </a:t>
            </a:r>
            <a:r>
              <a:rPr lang="en-US" sz="1600" i="1" dirty="0" smtClean="0">
                <a:solidFill>
                  <a:schemeClr val="bg2"/>
                </a:solidFill>
                <a:latin typeface="Arial" pitchFamily="34" charset="0"/>
                <a:cs typeface="Arial" pitchFamily="34" charset="0"/>
              </a:rPr>
              <a:t>image or animation that </a:t>
            </a:r>
            <a:r>
              <a:rPr lang="en-US" sz="1600" i="1" dirty="0">
                <a:solidFill>
                  <a:schemeClr val="bg2"/>
                </a:solidFill>
                <a:latin typeface="Arial" pitchFamily="34" charset="0"/>
                <a:cs typeface="Arial" pitchFamily="34" charset="0"/>
              </a:rPr>
              <a:t>illustrates unit </a:t>
            </a:r>
            <a:r>
              <a:rPr lang="en-US" sz="1600" i="1" dirty="0" smtClean="0">
                <a:solidFill>
                  <a:schemeClr val="bg2"/>
                </a:solidFill>
                <a:latin typeface="Arial" pitchFamily="34" charset="0"/>
                <a:cs typeface="Arial" pitchFamily="34" charset="0"/>
              </a:rPr>
              <a:t>topic</a:t>
            </a:r>
            <a:r>
              <a:rPr lang="en-US" sz="1600" dirty="0">
                <a:solidFill>
                  <a:schemeClr val="bg2"/>
                </a:solidFill>
                <a:latin typeface="Arial" pitchFamily="34" charset="0"/>
                <a:cs typeface="Arial" pitchFamily="34" charset="0"/>
              </a:rPr>
              <a:t>]</a:t>
            </a:r>
          </a:p>
        </p:txBody>
      </p:sp>
      <p:pic>
        <p:nvPicPr>
          <p:cNvPr id="6" name="Picture 4" descr="8th1984small">
            <a:hlinkClick r:id="rId3"/>
          </p:cNvPr>
          <p:cNvPicPr>
            <a:picLocks noChangeAspect="1" noChangeArrowheads="1"/>
          </p:cNvPicPr>
          <p:nvPr/>
        </p:nvPicPr>
        <p:blipFill>
          <a:blip r:embed="rId4" cstate="print"/>
          <a:srcRect l="1968" t="5634" b="4225"/>
          <a:stretch>
            <a:fillRect/>
          </a:stretch>
        </p:blipFill>
        <p:spPr bwMode="auto">
          <a:xfrm>
            <a:off x="2923956" y="1991192"/>
            <a:ext cx="3280627" cy="3749287"/>
          </a:xfrm>
          <a:prstGeom prst="rect">
            <a:avLst/>
          </a:prstGeom>
          <a:noFill/>
          <a:ln w="76200">
            <a:solidFill>
              <a:srgbClr val="3399FF"/>
            </a:solidFill>
            <a:miter lim="800000"/>
            <a:headEnd/>
            <a:tailEnd/>
          </a:ln>
        </p:spPr>
      </p:pic>
      <p:sp>
        <p:nvSpPr>
          <p:cNvPr id="3" name="TextBox 2"/>
          <p:cNvSpPr txBox="1"/>
          <p:nvPr/>
        </p:nvSpPr>
        <p:spPr>
          <a:xfrm>
            <a:off x="2951015" y="5517573"/>
            <a:ext cx="6161809" cy="246221"/>
          </a:xfrm>
          <a:prstGeom prst="rect">
            <a:avLst/>
          </a:prstGeom>
          <a:noFill/>
        </p:spPr>
        <p:txBody>
          <a:bodyPr wrap="square" rtlCol="0">
            <a:spAutoFit/>
          </a:bodyPr>
          <a:lstStyle/>
          <a:p>
            <a:r>
              <a:rPr lang="en-US" sz="1000" dirty="0" smtClean="0">
                <a:solidFill>
                  <a:srgbClr val="FFFF00"/>
                </a:solidFill>
              </a:rPr>
              <a:t>©</a:t>
            </a:r>
            <a:r>
              <a:rPr lang="en-US" sz="1000" b="1" dirty="0" smtClean="0">
                <a:solidFill>
                  <a:srgbClr val="FFFF00"/>
                </a:solidFill>
              </a:rPr>
              <a:t>Feinberg and Holmes, 1985</a:t>
            </a:r>
            <a:endParaRPr lang="en-US" sz="1000" b="1" dirty="0">
              <a:solidFill>
                <a:srgbClr val="FFFF00"/>
              </a:solidFill>
            </a:endParaRPr>
          </a:p>
        </p:txBody>
      </p:sp>
    </p:spTree>
    <p:extLst>
      <p:ext uri="{BB962C8B-B14F-4D97-AF65-F5344CB8AC3E}">
        <p14:creationId xmlns:p14="http://schemas.microsoft.com/office/powerpoint/2010/main" val="1888850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port and export"/>
          <p:cNvPicPr>
            <a:picLocks noChangeAspect="1" noChangeArrowheads="1"/>
          </p:cNvPicPr>
          <p:nvPr/>
        </p:nvPicPr>
        <p:blipFill>
          <a:blip r:embed="rId4" cstate="print"/>
          <a:srcRect b="3271"/>
          <a:stretch>
            <a:fillRect/>
          </a:stretch>
        </p:blipFill>
        <p:spPr bwMode="auto">
          <a:xfrm>
            <a:off x="2838450" y="1600200"/>
            <a:ext cx="3647673" cy="4459614"/>
          </a:xfrm>
          <a:prstGeom prst="rect">
            <a:avLst/>
          </a:prstGeom>
          <a:noFill/>
        </p:spPr>
      </p:pic>
      <p:sp>
        <p:nvSpPr>
          <p:cNvPr id="5123" name="Text Box 3"/>
          <p:cNvSpPr txBox="1">
            <a:spLocks noChangeArrowheads="1"/>
          </p:cNvSpPr>
          <p:nvPr/>
        </p:nvSpPr>
        <p:spPr bwMode="auto">
          <a:xfrm>
            <a:off x="228600" y="1600200"/>
            <a:ext cx="2133600" cy="461665"/>
          </a:xfrm>
          <a:prstGeom prst="rect">
            <a:avLst/>
          </a:prstGeom>
          <a:noFill/>
          <a:ln w="9525">
            <a:noFill/>
            <a:miter lim="800000"/>
            <a:headEnd/>
            <a:tailEnd/>
          </a:ln>
          <a:effectLst/>
        </p:spPr>
        <p:txBody>
          <a:bodyPr>
            <a:spAutoFit/>
          </a:bodyPr>
          <a:lstStyle/>
          <a:p>
            <a:pPr>
              <a:spcBef>
                <a:spcPct val="50000"/>
              </a:spcBef>
            </a:pPr>
            <a:r>
              <a:rPr lang="en-US" dirty="0" smtClean="0">
                <a:effectLst/>
                <a:latin typeface="Arial" charset="0"/>
              </a:rPr>
              <a:t>[insert label]</a:t>
            </a:r>
            <a:endParaRPr lang="en-US" dirty="0">
              <a:effectLst/>
              <a:latin typeface="Arial" charset="0"/>
            </a:endParaRPr>
          </a:p>
        </p:txBody>
      </p:sp>
      <p:sp>
        <p:nvSpPr>
          <p:cNvPr id="5124" name="Text Box 4"/>
          <p:cNvSpPr txBox="1">
            <a:spLocks noChangeArrowheads="1"/>
          </p:cNvSpPr>
          <p:nvPr/>
        </p:nvSpPr>
        <p:spPr bwMode="auto">
          <a:xfrm>
            <a:off x="6934200" y="5257800"/>
            <a:ext cx="1981200" cy="461665"/>
          </a:xfrm>
          <a:prstGeom prst="rect">
            <a:avLst/>
          </a:prstGeom>
          <a:noFill/>
          <a:ln w="9525">
            <a:noFill/>
            <a:miter lim="800000"/>
            <a:headEnd/>
            <a:tailEnd/>
          </a:ln>
          <a:effectLst/>
        </p:spPr>
        <p:txBody>
          <a:bodyPr>
            <a:spAutoFit/>
          </a:bodyPr>
          <a:lstStyle/>
          <a:p>
            <a:pPr>
              <a:spcBef>
                <a:spcPct val="50000"/>
              </a:spcBef>
            </a:pPr>
            <a:r>
              <a:rPr lang="en-US" dirty="0" smtClean="0">
                <a:effectLst/>
                <a:latin typeface="Arial" charset="0"/>
              </a:rPr>
              <a:t>[insert label]</a:t>
            </a:r>
            <a:endParaRPr lang="en-US" dirty="0">
              <a:effectLst/>
              <a:latin typeface="Arial" charset="0"/>
            </a:endParaRPr>
          </a:p>
        </p:txBody>
      </p:sp>
      <p:sp>
        <p:nvSpPr>
          <p:cNvPr id="5125" name="Rectangle 5"/>
          <p:cNvSpPr>
            <a:spLocks noChangeArrowheads="1"/>
          </p:cNvSpPr>
          <p:nvPr/>
        </p:nvSpPr>
        <p:spPr bwMode="auto">
          <a:xfrm>
            <a:off x="2724150" y="1354454"/>
            <a:ext cx="3790950" cy="4791075"/>
          </a:xfrm>
          <a:prstGeom prst="rect">
            <a:avLst/>
          </a:prstGeom>
          <a:noFill/>
          <a:ln w="28575">
            <a:solidFill>
              <a:schemeClr val="tx1"/>
            </a:solidFill>
            <a:miter lim="800000"/>
            <a:headEnd/>
            <a:tailEnd/>
          </a:ln>
          <a:effectLst/>
        </p:spPr>
        <p:txBody>
          <a:bodyPr wrap="none" anchor="ctr"/>
          <a:lstStyle/>
          <a:p>
            <a:endParaRPr lang="en-US"/>
          </a:p>
        </p:txBody>
      </p:sp>
      <p:sp>
        <p:nvSpPr>
          <p:cNvPr id="5126" name="Text Box 6"/>
          <p:cNvSpPr txBox="1">
            <a:spLocks noChangeArrowheads="1"/>
          </p:cNvSpPr>
          <p:nvPr/>
        </p:nvSpPr>
        <p:spPr bwMode="auto">
          <a:xfrm>
            <a:off x="2050732" y="6248400"/>
            <a:ext cx="5133975" cy="584775"/>
          </a:xfrm>
          <a:prstGeom prst="rect">
            <a:avLst/>
          </a:prstGeom>
          <a:noFill/>
          <a:ln w="9525">
            <a:noFill/>
            <a:miter lim="800000"/>
            <a:headEnd/>
            <a:tailEnd/>
          </a:ln>
          <a:effectLst/>
        </p:spPr>
        <p:txBody>
          <a:bodyPr wrap="square">
            <a:spAutoFit/>
          </a:bodyPr>
          <a:lstStyle/>
          <a:p>
            <a:pPr algn="ctr">
              <a:spcBef>
                <a:spcPct val="50000"/>
              </a:spcBef>
            </a:pPr>
            <a:r>
              <a:rPr lang="en-US" sz="3200" dirty="0" smtClean="0">
                <a:solidFill>
                  <a:srgbClr val="3333FF"/>
                </a:solidFill>
                <a:effectLst/>
                <a:latin typeface="Arial" pitchFamily="34" charset="0"/>
                <a:cs typeface="Arial" pitchFamily="34" charset="0"/>
              </a:rPr>
              <a:t>[Insert image label]</a:t>
            </a:r>
            <a:endParaRPr lang="en-US" sz="3200" dirty="0">
              <a:solidFill>
                <a:srgbClr val="3333FF"/>
              </a:solidFill>
              <a:effectLst/>
              <a:latin typeface="Arial" pitchFamily="34" charset="0"/>
              <a:cs typeface="Arial" pitchFamily="34" charset="0"/>
            </a:endParaRPr>
          </a:p>
        </p:txBody>
      </p:sp>
      <p:sp>
        <p:nvSpPr>
          <p:cNvPr id="2" name="Rectangle 1"/>
          <p:cNvSpPr/>
          <p:nvPr/>
        </p:nvSpPr>
        <p:spPr>
          <a:xfrm>
            <a:off x="304800" y="664305"/>
            <a:ext cx="8534400" cy="584775"/>
          </a:xfrm>
          <a:prstGeom prst="rect">
            <a:avLst/>
          </a:prstGeom>
        </p:spPr>
        <p:txBody>
          <a:bodyPr wrap="square">
            <a:spAutoFit/>
          </a:bodyPr>
          <a:lstStyle/>
          <a:p>
            <a:r>
              <a:rPr lang="en-US" sz="3200" dirty="0">
                <a:effectLst/>
                <a:latin typeface="Arial" pitchFamily="34" charset="0"/>
                <a:cs typeface="Arial" pitchFamily="34" charset="0"/>
              </a:rPr>
              <a:t>[Insert: </a:t>
            </a:r>
            <a:r>
              <a:rPr lang="en-US" sz="3200" dirty="0" smtClean="0">
                <a:effectLst/>
                <a:latin typeface="Arial" pitchFamily="34" charset="0"/>
                <a:cs typeface="Arial" pitchFamily="34" charset="0"/>
              </a:rPr>
              <a:t>Third major objective/concept</a:t>
            </a:r>
            <a:r>
              <a:rPr lang="en-US" sz="3200" dirty="0">
                <a:effectLst/>
                <a:latin typeface="Arial" pitchFamily="34" charset="0"/>
                <a:cs typeface="Arial" pitchFamily="34" charset="0"/>
              </a:rPr>
              <a:t>]</a:t>
            </a:r>
            <a:endParaRPr lang="en-US" sz="3200" dirty="0">
              <a:effectLst/>
            </a:endParaRPr>
          </a:p>
        </p:txBody>
      </p:sp>
      <p:sp>
        <p:nvSpPr>
          <p:cNvPr id="8" name="TextBox 7"/>
          <p:cNvSpPr txBox="1"/>
          <p:nvPr/>
        </p:nvSpPr>
        <p:spPr>
          <a:xfrm>
            <a:off x="5059680" y="114300"/>
            <a:ext cx="3937363" cy="400110"/>
          </a:xfrm>
          <a:prstGeom prst="rect">
            <a:avLst/>
          </a:prstGeom>
          <a:noFill/>
        </p:spPr>
        <p:txBody>
          <a:bodyPr wrap="square" rtlCol="0">
            <a:spAutoFit/>
          </a:bodyPr>
          <a:lstStyle/>
          <a:p>
            <a:pPr algn="r"/>
            <a:r>
              <a:rPr lang="en-US" sz="2000" dirty="0" smtClean="0">
                <a:solidFill>
                  <a:srgbClr val="00B0F0"/>
                </a:solidFill>
              </a:rPr>
              <a:t>Third Objective/Key Concept</a:t>
            </a:r>
            <a:endParaRPr lang="en-US" sz="2000" dirty="0">
              <a:solidFill>
                <a:srgbClr val="00B0F0"/>
              </a:solidFill>
            </a:endParaRPr>
          </a:p>
        </p:txBody>
      </p:sp>
    </p:spTree>
    <p:custDataLst>
      <p:tags r:id="rId1"/>
    </p:custDataLst>
    <p:extLst>
      <p:ext uri="{BB962C8B-B14F-4D97-AF65-F5344CB8AC3E}">
        <p14:creationId xmlns:p14="http://schemas.microsoft.com/office/powerpoint/2010/main" val="47197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0-#ppt_w/2"/>
                                          </p:val>
                                        </p:tav>
                                        <p:tav tm="100000">
                                          <p:val>
                                            <p:strVal val="#ppt_x"/>
                                          </p:val>
                                        </p:tav>
                                      </p:tavLst>
                                    </p:anim>
                                    <p:anim calcmode="lin" valueType="num">
                                      <p:cBhvr additive="base">
                                        <p:cTn id="8"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p:cTn id="19" dur="500" fill="hold"/>
                                        <p:tgtEl>
                                          <p:spTgt spid="5126"/>
                                        </p:tgtEl>
                                        <p:attrNameLst>
                                          <p:attrName>ppt_w</p:attrName>
                                        </p:attrNameLst>
                                      </p:cBhvr>
                                      <p:tavLst>
                                        <p:tav tm="0">
                                          <p:val>
                                            <p:fltVal val="0"/>
                                          </p:val>
                                        </p:tav>
                                        <p:tav tm="100000">
                                          <p:val>
                                            <p:strVal val="#ppt_w"/>
                                          </p:val>
                                        </p:tav>
                                      </p:tavLst>
                                    </p:anim>
                                    <p:anim calcmode="lin" valueType="num">
                                      <p:cBhvr>
                                        <p:cTn id="20" dur="500" fill="hold"/>
                                        <p:tgtEl>
                                          <p:spTgt spid="51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4" grpId="0" autoUpdateAnimBg="0"/>
      <p:bldP spid="51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685800" y="457200"/>
            <a:ext cx="7772400" cy="1143000"/>
          </a:xfrm>
        </p:spPr>
        <p:txBody>
          <a:bodyPr/>
          <a:lstStyle/>
          <a:p>
            <a:r>
              <a:rPr lang="en-US" sz="3200" dirty="0" smtClean="0">
                <a:latin typeface="Arial" pitchFamily="34" charset="0"/>
                <a:cs typeface="Arial" pitchFamily="34" charset="0"/>
              </a:rPr>
              <a:t>[Insert a question] </a:t>
            </a:r>
            <a:br>
              <a:rPr lang="en-US" sz="3200" dirty="0" smtClean="0">
                <a:latin typeface="Arial" pitchFamily="34" charset="0"/>
                <a:cs typeface="Arial" pitchFamily="34" charset="0"/>
              </a:rPr>
            </a:br>
            <a:r>
              <a:rPr lang="en-US" sz="2400" dirty="0" smtClean="0">
                <a:solidFill>
                  <a:schemeClr val="bg2"/>
                </a:solidFill>
                <a:latin typeface="Arial" pitchFamily="34" charset="0"/>
                <a:cs typeface="Arial" pitchFamily="34" charset="0"/>
              </a:rPr>
              <a:t>[</a:t>
            </a:r>
            <a:r>
              <a:rPr lang="en-US" sz="2400" i="1" dirty="0" smtClean="0">
                <a:solidFill>
                  <a:schemeClr val="bg2"/>
                </a:solidFill>
                <a:latin typeface="Arial" pitchFamily="34" charset="0"/>
                <a:cs typeface="Arial" pitchFamily="34" charset="0"/>
              </a:rPr>
              <a:t>i.e.,: Where </a:t>
            </a:r>
            <a:r>
              <a:rPr lang="en-US" sz="2400" i="1" dirty="0">
                <a:solidFill>
                  <a:schemeClr val="bg2"/>
                </a:solidFill>
                <a:latin typeface="Arial" pitchFamily="34" charset="0"/>
                <a:cs typeface="Arial" pitchFamily="34" charset="0"/>
              </a:rPr>
              <a:t>is the </a:t>
            </a:r>
            <a:r>
              <a:rPr lang="en-US" sz="2400" i="1" dirty="0" err="1">
                <a:solidFill>
                  <a:schemeClr val="bg2"/>
                </a:solidFill>
                <a:latin typeface="Arial" pitchFamily="34" charset="0"/>
                <a:cs typeface="Arial" pitchFamily="34" charset="0"/>
              </a:rPr>
              <a:t>Glycocalyx</a:t>
            </a:r>
            <a:r>
              <a:rPr lang="en-US" sz="2400" i="1" dirty="0" smtClean="0">
                <a:solidFill>
                  <a:schemeClr val="bg2"/>
                </a:solidFill>
                <a:latin typeface="Arial" pitchFamily="34" charset="0"/>
                <a:cs typeface="Arial" pitchFamily="34" charset="0"/>
              </a:rPr>
              <a:t>?]</a:t>
            </a:r>
            <a:endParaRPr lang="en-US" sz="2400" i="1" dirty="0">
              <a:solidFill>
                <a:schemeClr val="bg2"/>
              </a:solidFill>
              <a:latin typeface="Arial" pitchFamily="34" charset="0"/>
              <a:cs typeface="Arial" pitchFamily="34" charset="0"/>
            </a:endParaRPr>
          </a:p>
        </p:txBody>
      </p:sp>
      <p:sp>
        <p:nvSpPr>
          <p:cNvPr id="2" name="TextBox 1"/>
          <p:cNvSpPr txBox="1"/>
          <p:nvPr/>
        </p:nvSpPr>
        <p:spPr>
          <a:xfrm>
            <a:off x="685800" y="5943600"/>
            <a:ext cx="6324600" cy="461665"/>
          </a:xfrm>
          <a:prstGeom prst="rect">
            <a:avLst/>
          </a:prstGeom>
          <a:noFill/>
        </p:spPr>
        <p:txBody>
          <a:bodyPr wrap="square" rtlCol="0">
            <a:spAutoFit/>
          </a:bodyPr>
          <a:lstStyle/>
          <a:p>
            <a:r>
              <a:rPr lang="en-US" dirty="0" smtClean="0">
                <a:solidFill>
                  <a:srgbClr val="FF0000"/>
                </a:solidFill>
                <a:hlinkClick r:id="rId4"/>
              </a:rPr>
              <a:t>Virtual Cell Video</a:t>
            </a:r>
            <a:endParaRPr lang="en-US" dirty="0">
              <a:solidFill>
                <a:srgbClr val="FF0000"/>
              </a:solidFill>
            </a:endParaRPr>
          </a:p>
        </p:txBody>
      </p:sp>
      <p:pic>
        <p:nvPicPr>
          <p:cNvPr id="6" name="Picture 2" descr="Animal cell schematic"/>
          <p:cNvPicPr>
            <a:picLocks noChangeAspect="1" noChangeArrowheads="1"/>
          </p:cNvPicPr>
          <p:nvPr/>
        </p:nvPicPr>
        <p:blipFill>
          <a:blip r:embed="rId5" cstate="print"/>
          <a:srcRect/>
          <a:stretch>
            <a:fillRect/>
          </a:stretch>
        </p:blipFill>
        <p:spPr bwMode="auto">
          <a:xfrm>
            <a:off x="647700" y="1527255"/>
            <a:ext cx="7838151" cy="4416345"/>
          </a:xfrm>
          <a:prstGeom prst="rect">
            <a:avLst/>
          </a:prstGeom>
          <a:noFill/>
        </p:spPr>
      </p:pic>
      <p:sp>
        <p:nvSpPr>
          <p:cNvPr id="7" name="TextBox 6"/>
          <p:cNvSpPr txBox="1"/>
          <p:nvPr/>
        </p:nvSpPr>
        <p:spPr>
          <a:xfrm>
            <a:off x="5535386" y="114300"/>
            <a:ext cx="3461657" cy="400110"/>
          </a:xfrm>
          <a:prstGeom prst="rect">
            <a:avLst/>
          </a:prstGeom>
          <a:noFill/>
        </p:spPr>
        <p:txBody>
          <a:bodyPr wrap="square" rtlCol="0">
            <a:spAutoFit/>
          </a:bodyPr>
          <a:lstStyle/>
          <a:p>
            <a:pPr algn="r"/>
            <a:r>
              <a:rPr lang="en-US" sz="2000" dirty="0" smtClean="0">
                <a:solidFill>
                  <a:srgbClr val="00B0F0"/>
                </a:solidFill>
              </a:rPr>
              <a:t>Engage with Interactivity</a:t>
            </a:r>
            <a:endParaRPr lang="en-US" sz="2000" dirty="0">
              <a:solidFill>
                <a:srgbClr val="00B0F0"/>
              </a:solidFill>
            </a:endParaRPr>
          </a:p>
        </p:txBody>
      </p:sp>
    </p:spTree>
    <p:custDataLst>
      <p:tags r:id="rId1"/>
    </p:custDataLst>
    <p:extLst>
      <p:ext uri="{BB962C8B-B14F-4D97-AF65-F5344CB8AC3E}">
        <p14:creationId xmlns:p14="http://schemas.microsoft.com/office/powerpoint/2010/main" val="29596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4" cstate="print"/>
          <a:srcRect/>
          <a:stretch>
            <a:fillRect/>
          </a:stretch>
        </p:blipFill>
        <p:spPr bwMode="auto">
          <a:xfrm>
            <a:off x="2266950" y="1220994"/>
            <a:ext cx="5886450" cy="5314275"/>
          </a:xfrm>
          <a:prstGeom prst="rect">
            <a:avLst/>
          </a:prstGeom>
          <a:noFill/>
          <a:ln w="9525">
            <a:noFill/>
            <a:miter lim="800000"/>
            <a:headEnd/>
            <a:tailEnd/>
          </a:ln>
          <a:effectLst/>
        </p:spPr>
      </p:pic>
      <p:sp>
        <p:nvSpPr>
          <p:cNvPr id="99331" name="Rectangle 3"/>
          <p:cNvSpPr>
            <a:spLocks noChangeArrowheads="1"/>
          </p:cNvSpPr>
          <p:nvPr/>
        </p:nvSpPr>
        <p:spPr bwMode="auto">
          <a:xfrm>
            <a:off x="2266950" y="1238923"/>
            <a:ext cx="5886450" cy="5314275"/>
          </a:xfrm>
          <a:prstGeom prst="rect">
            <a:avLst/>
          </a:prstGeom>
          <a:noFill/>
          <a:ln w="38100">
            <a:solidFill>
              <a:schemeClr val="tx1"/>
            </a:solidFill>
            <a:miter lim="800000"/>
            <a:headEnd/>
            <a:tailEnd/>
          </a:ln>
          <a:effectLst/>
        </p:spPr>
        <p:txBody>
          <a:bodyPr wrap="none" anchor="ctr"/>
          <a:lstStyle/>
          <a:p>
            <a:endParaRPr lang="en-US"/>
          </a:p>
        </p:txBody>
      </p:sp>
      <p:sp>
        <p:nvSpPr>
          <p:cNvPr id="99332" name="Oval 4"/>
          <p:cNvSpPr>
            <a:spLocks noChangeArrowheads="1"/>
          </p:cNvSpPr>
          <p:nvPr/>
        </p:nvSpPr>
        <p:spPr bwMode="auto">
          <a:xfrm>
            <a:off x="7027014" y="2483555"/>
            <a:ext cx="533400" cy="533400"/>
          </a:xfrm>
          <a:prstGeom prst="ellipse">
            <a:avLst/>
          </a:prstGeom>
          <a:noFill/>
          <a:ln w="38100">
            <a:solidFill>
              <a:srgbClr val="3333FF"/>
            </a:solidFill>
            <a:round/>
            <a:headEnd/>
            <a:tailEnd/>
          </a:ln>
          <a:effectLst/>
        </p:spPr>
        <p:txBody>
          <a:bodyPr wrap="none" anchor="ctr"/>
          <a:lstStyle/>
          <a:p>
            <a:endParaRPr lang="en-US"/>
          </a:p>
        </p:txBody>
      </p:sp>
      <p:sp>
        <p:nvSpPr>
          <p:cNvPr id="99333" name="Oval 5"/>
          <p:cNvSpPr>
            <a:spLocks noChangeArrowheads="1"/>
          </p:cNvSpPr>
          <p:nvPr/>
        </p:nvSpPr>
        <p:spPr bwMode="auto">
          <a:xfrm>
            <a:off x="7004167" y="6019799"/>
            <a:ext cx="533400" cy="533400"/>
          </a:xfrm>
          <a:prstGeom prst="ellipse">
            <a:avLst/>
          </a:prstGeom>
          <a:noFill/>
          <a:ln w="38100">
            <a:solidFill>
              <a:srgbClr val="3333FF"/>
            </a:solidFill>
            <a:round/>
            <a:headEnd/>
            <a:tailEnd/>
          </a:ln>
          <a:effectLst/>
        </p:spPr>
        <p:txBody>
          <a:bodyPr wrap="none" anchor="ctr"/>
          <a:lstStyle/>
          <a:p>
            <a:endParaRPr lang="en-US"/>
          </a:p>
        </p:txBody>
      </p:sp>
      <p:sp>
        <p:nvSpPr>
          <p:cNvPr id="99334" name="Oval 6"/>
          <p:cNvSpPr>
            <a:spLocks noChangeArrowheads="1"/>
          </p:cNvSpPr>
          <p:nvPr/>
        </p:nvSpPr>
        <p:spPr bwMode="auto">
          <a:xfrm>
            <a:off x="7004167" y="4305300"/>
            <a:ext cx="609600" cy="609600"/>
          </a:xfrm>
          <a:prstGeom prst="ellipse">
            <a:avLst/>
          </a:prstGeom>
          <a:noFill/>
          <a:ln w="38100">
            <a:solidFill>
              <a:srgbClr val="FF0066"/>
            </a:solidFill>
            <a:round/>
            <a:headEnd/>
            <a:tailEnd/>
          </a:ln>
          <a:effectLst/>
        </p:spPr>
        <p:txBody>
          <a:bodyPr wrap="none" anchor="ctr"/>
          <a:lstStyle/>
          <a:p>
            <a:endParaRPr lang="en-US"/>
          </a:p>
        </p:txBody>
      </p:sp>
      <p:sp>
        <p:nvSpPr>
          <p:cNvPr id="8" name="Oval 4"/>
          <p:cNvSpPr>
            <a:spLocks noChangeArrowheads="1"/>
          </p:cNvSpPr>
          <p:nvPr/>
        </p:nvSpPr>
        <p:spPr bwMode="auto">
          <a:xfrm>
            <a:off x="2489548" y="2522890"/>
            <a:ext cx="609600" cy="533400"/>
          </a:xfrm>
          <a:prstGeom prst="ellipse">
            <a:avLst/>
          </a:prstGeom>
          <a:noFill/>
          <a:ln w="38100">
            <a:solidFill>
              <a:srgbClr val="6600FF"/>
            </a:solidFill>
            <a:round/>
            <a:headEnd/>
            <a:tailEnd/>
          </a:ln>
          <a:effectLst/>
        </p:spPr>
        <p:txBody>
          <a:bodyPr wrap="none" anchor="ctr"/>
          <a:lstStyle/>
          <a:p>
            <a:endParaRPr lang="en-US"/>
          </a:p>
        </p:txBody>
      </p:sp>
      <p:sp>
        <p:nvSpPr>
          <p:cNvPr id="3" name="Rectangle 2"/>
          <p:cNvSpPr/>
          <p:nvPr/>
        </p:nvSpPr>
        <p:spPr>
          <a:xfrm>
            <a:off x="264160" y="571776"/>
            <a:ext cx="8077200" cy="584775"/>
          </a:xfrm>
          <a:prstGeom prst="rect">
            <a:avLst/>
          </a:prstGeom>
        </p:spPr>
        <p:txBody>
          <a:bodyPr wrap="square">
            <a:spAutoFit/>
          </a:bodyPr>
          <a:lstStyle/>
          <a:p>
            <a:r>
              <a:rPr lang="en-US" sz="3200" dirty="0">
                <a:effectLst/>
                <a:latin typeface="Arial" pitchFamily="34" charset="0"/>
                <a:cs typeface="Arial" pitchFamily="34" charset="0"/>
              </a:rPr>
              <a:t>[Insert: </a:t>
            </a:r>
            <a:r>
              <a:rPr lang="en-US" sz="3200" dirty="0" smtClean="0">
                <a:effectLst/>
                <a:latin typeface="Arial" pitchFamily="34" charset="0"/>
                <a:cs typeface="Arial" pitchFamily="34" charset="0"/>
              </a:rPr>
              <a:t>Fourth major objective/concept</a:t>
            </a:r>
            <a:r>
              <a:rPr lang="en-US" sz="3200" dirty="0">
                <a:effectLst/>
                <a:latin typeface="Arial" pitchFamily="34" charset="0"/>
                <a:cs typeface="Arial" pitchFamily="34" charset="0"/>
              </a:rPr>
              <a:t>]</a:t>
            </a:r>
            <a:endParaRPr lang="en-US" sz="3200" dirty="0">
              <a:effectLst/>
            </a:endParaRPr>
          </a:p>
        </p:txBody>
      </p:sp>
      <p:sp>
        <p:nvSpPr>
          <p:cNvPr id="9" name="TextBox 8"/>
          <p:cNvSpPr txBox="1"/>
          <p:nvPr/>
        </p:nvSpPr>
        <p:spPr>
          <a:xfrm>
            <a:off x="5059680" y="114300"/>
            <a:ext cx="3937363" cy="400110"/>
          </a:xfrm>
          <a:prstGeom prst="rect">
            <a:avLst/>
          </a:prstGeom>
          <a:noFill/>
        </p:spPr>
        <p:txBody>
          <a:bodyPr wrap="square" rtlCol="0">
            <a:spAutoFit/>
          </a:bodyPr>
          <a:lstStyle/>
          <a:p>
            <a:pPr algn="r"/>
            <a:r>
              <a:rPr lang="en-US" sz="2000" dirty="0" smtClean="0">
                <a:solidFill>
                  <a:srgbClr val="00B0F0"/>
                </a:solidFill>
              </a:rPr>
              <a:t>Fourth Objective/Key Concept</a:t>
            </a:r>
            <a:endParaRPr lang="en-US" sz="2000" dirty="0">
              <a:solidFill>
                <a:srgbClr val="00B0F0"/>
              </a:solidFill>
            </a:endParaRPr>
          </a:p>
        </p:txBody>
      </p:sp>
    </p:spTree>
    <p:custDataLst>
      <p:tags r:id="rId1"/>
    </p:custDataLst>
    <p:extLst>
      <p:ext uri="{BB962C8B-B14F-4D97-AF65-F5344CB8AC3E}">
        <p14:creationId xmlns:p14="http://schemas.microsoft.com/office/powerpoint/2010/main" val="2873499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p:cTn id="7" dur="500" fill="hold"/>
                                        <p:tgtEl>
                                          <p:spTgt spid="99332"/>
                                        </p:tgtEl>
                                        <p:attrNameLst>
                                          <p:attrName>ppt_w</p:attrName>
                                        </p:attrNameLst>
                                      </p:cBhvr>
                                      <p:tavLst>
                                        <p:tav tm="0">
                                          <p:val>
                                            <p:fltVal val="0"/>
                                          </p:val>
                                        </p:tav>
                                        <p:tav tm="100000">
                                          <p:val>
                                            <p:strVal val="#ppt_w"/>
                                          </p:val>
                                        </p:tav>
                                      </p:tavLst>
                                    </p:anim>
                                    <p:anim calcmode="lin" valueType="num">
                                      <p:cBhvr>
                                        <p:cTn id="8" dur="500" fill="hold"/>
                                        <p:tgtEl>
                                          <p:spTgt spid="993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9333"/>
                                        </p:tgtEl>
                                        <p:attrNameLst>
                                          <p:attrName>style.visibility</p:attrName>
                                        </p:attrNameLst>
                                      </p:cBhvr>
                                      <p:to>
                                        <p:strVal val="visible"/>
                                      </p:to>
                                    </p:set>
                                    <p:anim calcmode="lin" valueType="num">
                                      <p:cBhvr>
                                        <p:cTn id="13" dur="500" fill="hold"/>
                                        <p:tgtEl>
                                          <p:spTgt spid="99333"/>
                                        </p:tgtEl>
                                        <p:attrNameLst>
                                          <p:attrName>ppt_w</p:attrName>
                                        </p:attrNameLst>
                                      </p:cBhvr>
                                      <p:tavLst>
                                        <p:tav tm="0">
                                          <p:val>
                                            <p:fltVal val="0"/>
                                          </p:val>
                                        </p:tav>
                                        <p:tav tm="100000">
                                          <p:val>
                                            <p:strVal val="#ppt_w"/>
                                          </p:val>
                                        </p:tav>
                                      </p:tavLst>
                                    </p:anim>
                                    <p:anim calcmode="lin" valueType="num">
                                      <p:cBhvr>
                                        <p:cTn id="14" dur="500" fill="hold"/>
                                        <p:tgtEl>
                                          <p:spTgt spid="9933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9334"/>
                                        </p:tgtEl>
                                        <p:attrNameLst>
                                          <p:attrName>style.visibility</p:attrName>
                                        </p:attrNameLst>
                                      </p:cBhvr>
                                      <p:to>
                                        <p:strVal val="visible"/>
                                      </p:to>
                                    </p:set>
                                    <p:anim calcmode="lin" valueType="num">
                                      <p:cBhvr>
                                        <p:cTn id="19" dur="500" fill="hold"/>
                                        <p:tgtEl>
                                          <p:spTgt spid="99334"/>
                                        </p:tgtEl>
                                        <p:attrNameLst>
                                          <p:attrName>ppt_w</p:attrName>
                                        </p:attrNameLst>
                                      </p:cBhvr>
                                      <p:tavLst>
                                        <p:tav tm="0">
                                          <p:val>
                                            <p:fltVal val="0"/>
                                          </p:val>
                                        </p:tav>
                                        <p:tav tm="100000">
                                          <p:val>
                                            <p:strVal val="#ppt_w"/>
                                          </p:val>
                                        </p:tav>
                                      </p:tavLst>
                                    </p:anim>
                                    <p:anim calcmode="lin" valueType="num">
                                      <p:cBhvr>
                                        <p:cTn id="20" dur="500" fill="hold"/>
                                        <p:tgtEl>
                                          <p:spTgt spid="9933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3" grpId="0" animBg="1"/>
      <p:bldP spid="9933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518160" y="750570"/>
            <a:ext cx="8229600" cy="808038"/>
          </a:xfrm>
          <a:solidFill>
            <a:schemeClr val="bg1"/>
          </a:solidFill>
          <a:ln>
            <a:solidFill>
              <a:schemeClr val="accent2"/>
            </a:solidFill>
          </a:ln>
          <a:effectLst>
            <a:outerShdw dist="35921" dir="2700000" algn="ctr" rotWithShape="0">
              <a:srgbClr val="0000FF"/>
            </a:outerShdw>
          </a:effectLst>
        </p:spPr>
        <p:txBody>
          <a:bodyPr>
            <a:normAutofit/>
          </a:bodyPr>
          <a:lstStyle/>
          <a:p>
            <a:r>
              <a:rPr lang="en-US" sz="3600" dirty="0" smtClean="0">
                <a:latin typeface="Arial" pitchFamily="34" charset="0"/>
                <a:cs typeface="Arial" pitchFamily="34" charset="0"/>
              </a:rPr>
              <a:t>Upcoming Topics/Resources</a:t>
            </a:r>
            <a:endParaRPr lang="en-US" sz="3600" dirty="0">
              <a:solidFill>
                <a:srgbClr val="FF0000"/>
              </a:solidFill>
              <a:latin typeface="Arial" pitchFamily="34" charset="0"/>
              <a:cs typeface="Arial" pitchFamily="34" charset="0"/>
            </a:endParaRPr>
          </a:p>
        </p:txBody>
      </p:sp>
      <p:sp>
        <p:nvSpPr>
          <p:cNvPr id="218115" name="Rectangle 3"/>
          <p:cNvSpPr>
            <a:spLocks noGrp="1" noChangeArrowheads="1"/>
          </p:cNvSpPr>
          <p:nvPr>
            <p:ph type="body" idx="1"/>
          </p:nvPr>
        </p:nvSpPr>
        <p:spPr>
          <a:xfrm>
            <a:off x="381000" y="1981200"/>
            <a:ext cx="8382000" cy="4114800"/>
          </a:xfrm>
        </p:spPr>
        <p:txBody>
          <a:bodyPr>
            <a:normAutofit/>
          </a:bodyPr>
          <a:lstStyle/>
          <a:p>
            <a:pPr marL="0" indent="0">
              <a:lnSpc>
                <a:spcPct val="80000"/>
              </a:lnSpc>
              <a:buNone/>
            </a:pPr>
            <a:r>
              <a:rPr lang="en-US" sz="2400" b="1" dirty="0" smtClean="0">
                <a:latin typeface="Arial" pitchFamily="34" charset="0"/>
                <a:cs typeface="Arial" pitchFamily="34" charset="0"/>
              </a:rPr>
              <a:t>Upcoming Related Topics:</a:t>
            </a:r>
          </a:p>
          <a:p>
            <a:pPr>
              <a:lnSpc>
                <a:spcPct val="80000"/>
              </a:lnSpc>
            </a:pPr>
            <a:r>
              <a:rPr lang="en-US" sz="2400" b="1" dirty="0" smtClean="0">
                <a:latin typeface="Arial" pitchFamily="34" charset="0"/>
                <a:cs typeface="Arial" pitchFamily="34" charset="0"/>
              </a:rPr>
              <a:t>[</a:t>
            </a:r>
            <a:r>
              <a:rPr lang="en-US" sz="2400" dirty="0" smtClean="0">
                <a:latin typeface="Arial" pitchFamily="34" charset="0"/>
                <a:cs typeface="Arial" pitchFamily="34" charset="0"/>
              </a:rPr>
              <a:t>Insert a few bullets on upcoming related topics either in this lecture or in upcoming sessions.]</a:t>
            </a:r>
          </a:p>
          <a:p>
            <a:pPr>
              <a:lnSpc>
                <a:spcPct val="80000"/>
              </a:lnSpc>
            </a:pPr>
            <a:endParaRPr lang="en-US" sz="2400" b="1" dirty="0">
              <a:latin typeface="Arial" pitchFamily="34" charset="0"/>
              <a:cs typeface="Arial" pitchFamily="34" charset="0"/>
            </a:endParaRPr>
          </a:p>
          <a:p>
            <a:pPr marL="0" indent="0">
              <a:lnSpc>
                <a:spcPct val="80000"/>
              </a:lnSpc>
              <a:buNone/>
            </a:pPr>
            <a:r>
              <a:rPr lang="en-US" sz="2400" b="1" dirty="0" smtClean="0">
                <a:latin typeface="Arial" pitchFamily="34" charset="0"/>
                <a:cs typeface="Arial" pitchFamily="34" charset="0"/>
              </a:rPr>
              <a:t>Additional Resources:</a:t>
            </a:r>
          </a:p>
          <a:p>
            <a:pPr marL="0" indent="0">
              <a:lnSpc>
                <a:spcPct val="80000"/>
              </a:lnSpc>
              <a:buNone/>
            </a:pPr>
            <a:r>
              <a:rPr lang="en-US" sz="2400" dirty="0" smtClean="0">
                <a:latin typeface="Arial" pitchFamily="34" charset="0"/>
                <a:cs typeface="Arial" pitchFamily="34" charset="0"/>
              </a:rPr>
              <a:t>[</a:t>
            </a:r>
            <a:r>
              <a:rPr lang="en-US" sz="2400" i="1" dirty="0" smtClean="0">
                <a:solidFill>
                  <a:schemeClr val="bg2"/>
                </a:solidFill>
                <a:latin typeface="Arial" pitchFamily="34" charset="0"/>
                <a:cs typeface="Arial" pitchFamily="34" charset="0"/>
              </a:rPr>
              <a:t>Also, add supplementary resources and literature cited –  such as Review Podcasts, where they can find additional information on this topic</a:t>
            </a:r>
            <a:r>
              <a:rPr lang="en-US" sz="2400" dirty="0" smtClean="0">
                <a:latin typeface="Arial" pitchFamily="34" charset="0"/>
                <a:cs typeface="Arial" pitchFamily="34" charset="0"/>
              </a:rPr>
              <a:t>].</a:t>
            </a:r>
            <a:endParaRPr lang="en-US" sz="2400" b="1"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[Insert resource]</a:t>
            </a:r>
          </a:p>
          <a:p>
            <a:pPr>
              <a:lnSpc>
                <a:spcPct val="80000"/>
              </a:lnSpc>
            </a:pPr>
            <a:r>
              <a:rPr lang="en-US" sz="2400" dirty="0" smtClean="0">
                <a:latin typeface="Arial" pitchFamily="34" charset="0"/>
                <a:cs typeface="Arial" pitchFamily="34" charset="0"/>
              </a:rPr>
              <a:t>[Insert resource]</a:t>
            </a:r>
          </a:p>
          <a:p>
            <a:pPr marL="0" indent="0">
              <a:lnSpc>
                <a:spcPct val="80000"/>
              </a:lnSpc>
              <a:buNone/>
            </a:pPr>
            <a:endParaRPr lang="en-US" sz="2000" i="1" dirty="0"/>
          </a:p>
        </p:txBody>
      </p:sp>
      <p:sp>
        <p:nvSpPr>
          <p:cNvPr id="4" name="TextBox 3"/>
          <p:cNvSpPr txBox="1"/>
          <p:nvPr/>
        </p:nvSpPr>
        <p:spPr>
          <a:xfrm>
            <a:off x="4348480" y="114300"/>
            <a:ext cx="4648563" cy="400110"/>
          </a:xfrm>
          <a:prstGeom prst="rect">
            <a:avLst/>
          </a:prstGeom>
          <a:noFill/>
        </p:spPr>
        <p:txBody>
          <a:bodyPr wrap="square" rtlCol="0">
            <a:spAutoFit/>
          </a:bodyPr>
          <a:lstStyle/>
          <a:p>
            <a:pPr algn="r"/>
            <a:r>
              <a:rPr lang="en-US" sz="2000" dirty="0" smtClean="0">
                <a:solidFill>
                  <a:srgbClr val="00B0F0"/>
                </a:solidFill>
              </a:rPr>
              <a:t>Integration and Additional Resources</a:t>
            </a:r>
            <a:endParaRPr lang="en-US" sz="2000" dirty="0">
              <a:solidFill>
                <a:srgbClr val="00B0F0"/>
              </a:solidFill>
            </a:endParaRPr>
          </a:p>
        </p:txBody>
      </p:sp>
    </p:spTree>
    <p:custDataLst>
      <p:tags r:id="rId1"/>
    </p:custDataLst>
    <p:extLst>
      <p:ext uri="{BB962C8B-B14F-4D97-AF65-F5344CB8AC3E}">
        <p14:creationId xmlns:p14="http://schemas.microsoft.com/office/powerpoint/2010/main" val="33777780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04800" y="401637"/>
            <a:ext cx="5791200" cy="1143000"/>
          </a:xfrm>
        </p:spPr>
        <p:txBody>
          <a:bodyPr/>
          <a:lstStyle/>
          <a:p>
            <a:pPr algn="l"/>
            <a:r>
              <a:rPr lang="en-US" sz="4000" dirty="0" smtClean="0">
                <a:solidFill>
                  <a:schemeClr val="tx1"/>
                </a:solidFill>
                <a:latin typeface="Arial" pitchFamily="34" charset="0"/>
                <a:cs typeface="Arial" pitchFamily="34" charset="0"/>
              </a:rPr>
              <a:t>[Insert Topic Summary]</a:t>
            </a:r>
            <a:endParaRPr lang="en-US" sz="4000" dirty="0">
              <a:solidFill>
                <a:schemeClr val="tx1"/>
              </a:solidFill>
              <a:latin typeface="Arial" pitchFamily="34" charset="0"/>
              <a:cs typeface="Arial" pitchFamily="34" charset="0"/>
            </a:endParaRPr>
          </a:p>
        </p:txBody>
      </p:sp>
      <p:sp>
        <p:nvSpPr>
          <p:cNvPr id="210947" name="Rectangle 3"/>
          <p:cNvSpPr>
            <a:spLocks noGrp="1" noChangeArrowheads="1"/>
          </p:cNvSpPr>
          <p:nvPr>
            <p:ph type="body" idx="1"/>
          </p:nvPr>
        </p:nvSpPr>
        <p:spPr>
          <a:xfrm>
            <a:off x="685800" y="2570480"/>
            <a:ext cx="7772400" cy="3627120"/>
          </a:xfrm>
        </p:spPr>
        <p:txBody>
          <a:bodyPr/>
          <a:lstStyle/>
          <a:p>
            <a:pPr marL="0" indent="0">
              <a:buNone/>
            </a:pPr>
            <a:r>
              <a:rPr lang="en-US" sz="2800" dirty="0" smtClean="0">
                <a:latin typeface="Arial" pitchFamily="34" charset="0"/>
                <a:cs typeface="Arial" pitchFamily="34" charset="0"/>
              </a:rPr>
              <a:t>[Insert key points with corresponding images.]</a:t>
            </a:r>
          </a:p>
          <a:p>
            <a:r>
              <a:rPr lang="en-US" sz="2800" dirty="0" smtClean="0">
                <a:latin typeface="Arial" pitchFamily="34" charset="0"/>
                <a:cs typeface="Arial" pitchFamily="34" charset="0"/>
              </a:rPr>
              <a:t>[Insert key point covered in lecture] </a:t>
            </a:r>
          </a:p>
          <a:p>
            <a:r>
              <a:rPr lang="en-US" sz="2800" dirty="0">
                <a:latin typeface="Arial" pitchFamily="34" charset="0"/>
                <a:cs typeface="Arial" pitchFamily="34" charset="0"/>
              </a:rPr>
              <a:t>[Insert key point covered in lecture] </a:t>
            </a:r>
          </a:p>
          <a:p>
            <a:r>
              <a:rPr lang="en-US" sz="2800" dirty="0" smtClean="0">
                <a:latin typeface="Arial" pitchFamily="34" charset="0"/>
                <a:cs typeface="Arial" pitchFamily="34" charset="0"/>
              </a:rPr>
              <a:t>[</a:t>
            </a:r>
            <a:r>
              <a:rPr lang="en-US" sz="2800" dirty="0">
                <a:latin typeface="Arial" pitchFamily="34" charset="0"/>
                <a:cs typeface="Arial" pitchFamily="34" charset="0"/>
              </a:rPr>
              <a:t>Insert key point covered in lecture] </a:t>
            </a:r>
            <a:r>
              <a:rPr lang="en-US" sz="2800" dirty="0" smtClean="0">
                <a:latin typeface="Arial" pitchFamily="34" charset="0"/>
                <a:cs typeface="Arial" pitchFamily="34" charset="0"/>
              </a:rPr>
              <a:t> </a:t>
            </a:r>
          </a:p>
          <a:p>
            <a:r>
              <a:rPr lang="en-US" sz="2800" dirty="0">
                <a:latin typeface="Arial" pitchFamily="34" charset="0"/>
                <a:cs typeface="Arial" pitchFamily="34" charset="0"/>
              </a:rPr>
              <a:t>[Insert key point covered in lecture]  </a:t>
            </a:r>
          </a:p>
          <a:p>
            <a:r>
              <a:rPr lang="en-US" sz="2800" dirty="0">
                <a:latin typeface="Arial" pitchFamily="34" charset="0"/>
                <a:cs typeface="Arial" pitchFamily="34" charset="0"/>
              </a:rPr>
              <a:t>[Insert key point covered in lecture]  </a:t>
            </a:r>
          </a:p>
          <a:p>
            <a:pPr marL="0" indent="0">
              <a:buNone/>
            </a:pPr>
            <a:endParaRPr lang="en-US" sz="2800" dirty="0">
              <a:latin typeface="Arial" pitchFamily="34" charset="0"/>
              <a:cs typeface="Arial" pitchFamily="34" charset="0"/>
            </a:endParaRPr>
          </a:p>
        </p:txBody>
      </p:sp>
      <p:pic>
        <p:nvPicPr>
          <p:cNvPr id="210948" name="Picture 4" descr="figure 10-01"/>
          <p:cNvPicPr>
            <a:picLocks noChangeAspect="1" noChangeArrowheads="1"/>
          </p:cNvPicPr>
          <p:nvPr/>
        </p:nvPicPr>
        <p:blipFill>
          <a:blip r:embed="rId4" cstate="print"/>
          <a:srcRect/>
          <a:stretch>
            <a:fillRect/>
          </a:stretch>
        </p:blipFill>
        <p:spPr bwMode="auto">
          <a:xfrm>
            <a:off x="6248400" y="381000"/>
            <a:ext cx="2133600" cy="1339850"/>
          </a:xfrm>
          <a:prstGeom prst="rect">
            <a:avLst/>
          </a:prstGeom>
          <a:noFill/>
          <a:ln w="38100">
            <a:solidFill>
              <a:schemeClr val="tx1"/>
            </a:solidFill>
            <a:miter lim="800000"/>
            <a:headEnd/>
            <a:tailEnd/>
          </a:ln>
          <a:effectLst/>
        </p:spPr>
      </p:pic>
      <p:pic>
        <p:nvPicPr>
          <p:cNvPr id="210949" name="Picture 5" descr="Fig 10-45"/>
          <p:cNvPicPr>
            <a:picLocks noChangeAspect="1" noChangeArrowheads="1"/>
          </p:cNvPicPr>
          <p:nvPr/>
        </p:nvPicPr>
        <p:blipFill>
          <a:blip r:embed="rId5" cstate="print"/>
          <a:srcRect r="43" b="4147"/>
          <a:stretch>
            <a:fillRect/>
          </a:stretch>
        </p:blipFill>
        <p:spPr bwMode="auto">
          <a:xfrm>
            <a:off x="5791200" y="254000"/>
            <a:ext cx="3124200" cy="1692275"/>
          </a:xfrm>
          <a:prstGeom prst="rect">
            <a:avLst/>
          </a:prstGeom>
          <a:noFill/>
          <a:ln w="28575">
            <a:solidFill>
              <a:srgbClr val="000000"/>
            </a:solidFill>
            <a:miter lim="800000"/>
            <a:headEnd/>
            <a:tailEnd/>
          </a:ln>
        </p:spPr>
      </p:pic>
      <p:sp>
        <p:nvSpPr>
          <p:cNvPr id="3" name="TextBox 2"/>
          <p:cNvSpPr txBox="1"/>
          <p:nvPr/>
        </p:nvSpPr>
        <p:spPr>
          <a:xfrm>
            <a:off x="5867400" y="1447800"/>
            <a:ext cx="2971800" cy="369332"/>
          </a:xfrm>
          <a:prstGeom prst="rect">
            <a:avLst/>
          </a:prstGeom>
          <a:noFill/>
        </p:spPr>
        <p:txBody>
          <a:bodyPr wrap="square" rtlCol="0">
            <a:spAutoFit/>
          </a:bodyPr>
          <a:lstStyle/>
          <a:p>
            <a:r>
              <a:rPr lang="en-US" sz="1800" dirty="0" smtClean="0">
                <a:solidFill>
                  <a:srgbClr val="FF0000"/>
                </a:solidFill>
                <a:effectLst/>
              </a:rPr>
              <a:t>Insert Key Images here</a:t>
            </a:r>
            <a:endParaRPr lang="en-US" sz="1800" dirty="0">
              <a:solidFill>
                <a:srgbClr val="FF0000"/>
              </a:solidFill>
              <a:effectLst/>
            </a:endParaRPr>
          </a:p>
        </p:txBody>
      </p:sp>
      <p:sp>
        <p:nvSpPr>
          <p:cNvPr id="7" name="TextBox 6"/>
          <p:cNvSpPr txBox="1"/>
          <p:nvPr/>
        </p:nvSpPr>
        <p:spPr>
          <a:xfrm>
            <a:off x="4003040" y="103535"/>
            <a:ext cx="1524002" cy="400110"/>
          </a:xfrm>
          <a:prstGeom prst="rect">
            <a:avLst/>
          </a:prstGeom>
          <a:noFill/>
        </p:spPr>
        <p:txBody>
          <a:bodyPr wrap="square" rtlCol="0">
            <a:spAutoFit/>
          </a:bodyPr>
          <a:lstStyle/>
          <a:p>
            <a:pPr algn="r"/>
            <a:r>
              <a:rPr lang="en-US" sz="2000" dirty="0" smtClean="0">
                <a:solidFill>
                  <a:srgbClr val="00B0F0"/>
                </a:solidFill>
              </a:rPr>
              <a:t>Summary</a:t>
            </a:r>
            <a:endParaRPr lang="en-US" sz="2000" dirty="0">
              <a:solidFill>
                <a:srgbClr val="00B0F0"/>
              </a:solidFill>
            </a:endParaRPr>
          </a:p>
        </p:txBody>
      </p:sp>
    </p:spTree>
    <p:custDataLst>
      <p:tags r:id="rId1"/>
    </p:custDataLst>
    <p:extLst>
      <p:ext uri="{BB962C8B-B14F-4D97-AF65-F5344CB8AC3E}">
        <p14:creationId xmlns:p14="http://schemas.microsoft.com/office/powerpoint/2010/main" val="1340383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0947">
                                            <p:txEl>
                                              <p:pRg st="1" end="1"/>
                                            </p:txEl>
                                          </p:spTgt>
                                        </p:tgtEl>
                                        <p:attrNameLst>
                                          <p:attrName>style.visibility</p:attrName>
                                        </p:attrNameLst>
                                      </p:cBhvr>
                                      <p:to>
                                        <p:strVal val="visible"/>
                                      </p:to>
                                    </p:set>
                                    <p:anim calcmode="lin" valueType="num">
                                      <p:cBhvr additive="base">
                                        <p:cTn id="7" dur="500" fill="hold"/>
                                        <p:tgtEl>
                                          <p:spTgt spid="21094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09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0947">
                                            <p:txEl>
                                              <p:pRg st="0" end="0"/>
                                            </p:txEl>
                                          </p:spTgt>
                                        </p:tgtEl>
                                        <p:attrNameLst>
                                          <p:attrName>style.visibility</p:attrName>
                                        </p:attrNameLst>
                                      </p:cBhvr>
                                      <p:to>
                                        <p:strVal val="visible"/>
                                      </p:to>
                                    </p:set>
                                    <p:anim calcmode="lin" valueType="num">
                                      <p:cBhvr additive="base">
                                        <p:cTn id="13" dur="500" fill="hold"/>
                                        <p:tgtEl>
                                          <p:spTgt spid="2109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0947">
                                            <p:txEl>
                                              <p:pRg st="0" end="0"/>
                                            </p:txEl>
                                          </p:spTgt>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2109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1094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09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09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10947">
                                            <p:txEl>
                                              <p:pRg st="3" end="3"/>
                                            </p:txEl>
                                          </p:spTgt>
                                        </p:tgtEl>
                                        <p:attrNameLst>
                                          <p:attrName>style.visibility</p:attrName>
                                        </p:attrNameLst>
                                      </p:cBhvr>
                                      <p:to>
                                        <p:strVal val="visible"/>
                                      </p:to>
                                    </p:set>
                                    <p:anim calcmode="lin" valueType="num">
                                      <p:cBhvr additive="base">
                                        <p:cTn id="31" dur="500" fill="hold"/>
                                        <p:tgtEl>
                                          <p:spTgt spid="21094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09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10947">
                                            <p:txEl>
                                              <p:pRg st="4" end="4"/>
                                            </p:txEl>
                                          </p:spTgt>
                                        </p:tgtEl>
                                        <p:attrNameLst>
                                          <p:attrName>style.visibility</p:attrName>
                                        </p:attrNameLst>
                                      </p:cBhvr>
                                      <p:to>
                                        <p:strVal val="visible"/>
                                      </p:to>
                                    </p:set>
                                    <p:anim calcmode="lin" valueType="num">
                                      <p:cBhvr additive="base">
                                        <p:cTn id="37" dur="500" fill="hold"/>
                                        <p:tgtEl>
                                          <p:spTgt spid="21094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09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10947">
                                            <p:txEl>
                                              <p:pRg st="5" end="5"/>
                                            </p:txEl>
                                          </p:spTgt>
                                        </p:tgtEl>
                                        <p:attrNameLst>
                                          <p:attrName>style.visibility</p:attrName>
                                        </p:attrNameLst>
                                      </p:cBhvr>
                                      <p:to>
                                        <p:strVal val="visible"/>
                                      </p:to>
                                    </p:set>
                                    <p:anim calcmode="lin" valueType="num">
                                      <p:cBhvr additive="base">
                                        <p:cTn id="43" dur="500" fill="hold"/>
                                        <p:tgtEl>
                                          <p:spTgt spid="21094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09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10947">
                                            <p:txEl>
                                              <p:pRg st="2" end="2"/>
                                            </p:txEl>
                                          </p:spTgt>
                                        </p:tgtEl>
                                        <p:attrNameLst>
                                          <p:attrName>style.visibility</p:attrName>
                                        </p:attrNameLst>
                                      </p:cBhvr>
                                      <p:to>
                                        <p:strVal val="visible"/>
                                      </p:to>
                                    </p:set>
                                    <p:anim calcmode="lin" valueType="num">
                                      <p:cBhvr additive="base">
                                        <p:cTn id="49" dur="500" fill="hold"/>
                                        <p:tgtEl>
                                          <p:spTgt spid="210947">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109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solidFill>
            <a:schemeClr val="bg1"/>
          </a:solidFill>
        </p:spPr>
        <p:txBody>
          <a:bodyPr>
            <a:normAutofit fontScale="90000"/>
          </a:bodyPr>
          <a:lstStyle/>
          <a:p>
            <a:r>
              <a:rPr lang="en-US" dirty="0" smtClean="0"/>
              <a:t>[Optional: Review]</a:t>
            </a:r>
            <a:br>
              <a:rPr lang="en-US" dirty="0" smtClean="0"/>
            </a:br>
            <a:r>
              <a:rPr lang="en-US" dirty="0" smtClean="0"/>
              <a:t>[Insert first Question here]</a:t>
            </a:r>
            <a:endParaRPr lang="en-US" dirty="0"/>
          </a:p>
        </p:txBody>
      </p:sp>
      <p:graphicFrame>
        <p:nvGraphicFramePr>
          <p:cNvPr id="4" name="TPChart"/>
          <p:cNvGraphicFramePr>
            <a:graphicFrameLocks noChangeAspect="1"/>
          </p:cNvGraphicFramePr>
          <p:nvPr>
            <p:custDataLst>
              <p:tags r:id="rId3"/>
            </p:custData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2115" name="Chart" r:id="rId9" imgW="4571910" imgH="5143500" progId="MSGraph.Chart.8">
                  <p:embed followColorScheme="full"/>
                </p:oleObj>
              </mc:Choice>
              <mc:Fallback>
                <p:oleObj name="Chart" r:id="rId9" imgW="4571910" imgH="5143500" progId="MSGraph.Chart.8">
                  <p:embed followColorScheme="full"/>
                  <p:pic>
                    <p:nvPicPr>
                      <p:cNvPr id="0" name=""/>
                      <p:cNvPicPr>
                        <a:picLocks noChangeAspect="1" noChangeArrowheads="1"/>
                      </p:cNvPicPr>
                      <p:nvPr/>
                    </p:nvPicPr>
                    <p:blipFill>
                      <a:blip r:embed="rId10"/>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2133600"/>
            <a:ext cx="4114800" cy="4114800"/>
          </a:xfrm>
        </p:spPr>
        <p:txBody>
          <a:bodyPr>
            <a:normAutofit/>
          </a:bodyPr>
          <a:lstStyle/>
          <a:p>
            <a:pPr marL="514350" indent="-514350">
              <a:spcAft>
                <a:spcPts val="0"/>
              </a:spcAft>
              <a:buAutoNum type="arabicPeriod"/>
            </a:pPr>
            <a:r>
              <a:rPr lang="en-US" dirty="0" smtClean="0"/>
              <a:t>True</a:t>
            </a:r>
          </a:p>
          <a:p>
            <a:pPr marL="514350" indent="-514350">
              <a:spcAft>
                <a:spcPts val="0"/>
              </a:spcAft>
              <a:buAutoNum type="arabicPeriod"/>
            </a:pPr>
            <a:r>
              <a:rPr lang="en-US" dirty="0" smtClean="0"/>
              <a:t>False</a:t>
            </a:r>
            <a:endParaRPr lang="en-US" dirty="0"/>
          </a:p>
        </p:txBody>
      </p:sp>
      <p:sp>
        <p:nvSpPr>
          <p:cNvPr id="27" name="CorShape1"/>
          <p:cNvSpPr/>
          <p:nvPr>
            <p:custDataLst>
              <p:tags r:id="rId5"/>
            </p:custDataLst>
          </p:nvPr>
        </p:nvSpPr>
        <p:spPr bwMode="auto">
          <a:xfrm>
            <a:off x="965869" y="2107600"/>
            <a:ext cx="893764" cy="487680"/>
          </a:xfrm>
          <a:prstGeom prst="roundRect">
            <a:avLst/>
          </a:prstGeom>
          <a:noFill/>
          <a:ln w="254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nvGrpSpPr>
          <p:cNvPr id="5" name="CountdownNew" hidden="1"/>
          <p:cNvGrpSpPr/>
          <p:nvPr>
            <p:custDataLst>
              <p:tags r:id="rId6"/>
            </p:custDataLst>
          </p:nvPr>
        </p:nvGrpSpPr>
        <p:grpSpPr>
          <a:xfrm>
            <a:off x="8255001" y="5715001"/>
            <a:ext cx="1587" cy="1587"/>
            <a:chOff x="8318500" y="6032500"/>
            <a:chExt cx="889000" cy="1143000"/>
          </a:xfrm>
        </p:grpSpPr>
        <p:pic>
          <p:nvPicPr>
            <p:cNvPr id="10" name="CDShape" descr="countdown.png" hidden="1"/>
            <p:cNvPicPr>
              <a:picLocks/>
            </p:cNvPicPr>
            <p:nvPr/>
          </p:nvPicPr>
          <p:blipFill>
            <a:blip r:embed="rId11" cstate="print"/>
            <a:stretch>
              <a:fillRect/>
            </a:stretch>
          </p:blipFill>
          <p:spPr>
            <a:xfrm>
              <a:off x="8318500" y="6032500"/>
              <a:ext cx="889000" cy="1143000"/>
            </a:xfrm>
            <a:prstGeom prst="rect">
              <a:avLst/>
            </a:prstGeom>
          </p:spPr>
        </p:pic>
        <p:sp>
          <p:nvSpPr>
            <p:cNvPr id="9" name="CDText" hidden="1"/>
            <p:cNvSpPr txBox="1"/>
            <p:nvPr/>
          </p:nvSpPr>
          <p:spPr>
            <a:xfrm>
              <a:off x="8356600" y="6032500"/>
              <a:ext cx="838200" cy="635000"/>
            </a:xfrm>
            <a:prstGeom prst="rect">
              <a:avLst/>
            </a:prstGeom>
            <a:noFill/>
          </p:spPr>
          <p:txBody>
            <a:bodyPr vert="horz" rtlCol="0" anchor="ctr" anchorCtr="1">
              <a:noAutofit/>
            </a:bodyPr>
            <a:lstStyle/>
            <a:p>
              <a:pPr algn="ctr"/>
              <a:endParaRPr lang="en-US" sz="2400" b="1">
                <a:solidFill>
                  <a:srgbClr val="000000"/>
                </a:solidFill>
                <a:latin typeface="Tahoma"/>
              </a:endParaRPr>
            </a:p>
          </p:txBody>
        </p:sp>
      </p:grpSp>
      <p:sp>
        <p:nvSpPr>
          <p:cNvPr id="11" name="TextBox 10"/>
          <p:cNvSpPr txBox="1"/>
          <p:nvPr/>
        </p:nvSpPr>
        <p:spPr>
          <a:xfrm>
            <a:off x="4348480" y="114300"/>
            <a:ext cx="4648563" cy="400110"/>
          </a:xfrm>
          <a:prstGeom prst="rect">
            <a:avLst/>
          </a:prstGeom>
          <a:noFill/>
        </p:spPr>
        <p:txBody>
          <a:bodyPr wrap="square" rtlCol="0">
            <a:spAutoFit/>
          </a:bodyPr>
          <a:lstStyle/>
          <a:p>
            <a:pPr algn="r"/>
            <a:r>
              <a:rPr lang="en-US" sz="2000" dirty="0" smtClean="0">
                <a:solidFill>
                  <a:srgbClr val="00B0F0"/>
                </a:solidFill>
              </a:rPr>
              <a:t>Review Questions</a:t>
            </a:r>
            <a:endParaRPr lang="en-US" sz="2000" dirty="0">
              <a:solidFill>
                <a:srgbClr val="00B0F0"/>
              </a:solidFill>
            </a:endParaRPr>
          </a:p>
        </p:txBody>
      </p:sp>
    </p:spTree>
    <p:custDataLst>
      <p:tags r:id="rId2"/>
    </p:custDataLst>
    <p:extLst>
      <p:ext uri="{BB962C8B-B14F-4D97-AF65-F5344CB8AC3E}">
        <p14:creationId xmlns:p14="http://schemas.microsoft.com/office/powerpoint/2010/main" val="2833576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3874" y="695325"/>
            <a:ext cx="8620125" cy="808038"/>
          </a:xfrm>
        </p:spPr>
        <p:txBody>
          <a:bodyPr/>
          <a:lstStyle/>
          <a:p>
            <a:r>
              <a:rPr lang="en-US" sz="3200" b="1" dirty="0" smtClean="0"/>
              <a:t>At the end of the session you should be able to:</a:t>
            </a:r>
            <a:endParaRPr lang="en-US" sz="3200" b="1" dirty="0"/>
          </a:p>
        </p:txBody>
      </p:sp>
      <p:sp>
        <p:nvSpPr>
          <p:cNvPr id="218115" name="Rectangle 3"/>
          <p:cNvSpPr>
            <a:spLocks noGrp="1" noChangeArrowheads="1"/>
          </p:cNvSpPr>
          <p:nvPr>
            <p:ph idx="1"/>
          </p:nvPr>
        </p:nvSpPr>
        <p:spPr>
          <a:xfrm>
            <a:off x="457200" y="1638301"/>
            <a:ext cx="8229600" cy="4533900"/>
          </a:xfrm>
        </p:spPr>
        <p:txBody>
          <a:bodyPr>
            <a:normAutofit/>
          </a:bodyPr>
          <a:lstStyle/>
          <a:p>
            <a:pPr marL="0" indent="0">
              <a:lnSpc>
                <a:spcPct val="80000"/>
              </a:lnSpc>
              <a:buNone/>
            </a:pPr>
            <a:r>
              <a:rPr lang="en-US" sz="2400" b="1" dirty="0" smtClean="0">
                <a:solidFill>
                  <a:schemeClr val="accent3">
                    <a:lumMod val="75000"/>
                  </a:schemeClr>
                </a:solidFill>
                <a:latin typeface="Arial" pitchFamily="34" charset="0"/>
                <a:cs typeface="Arial" pitchFamily="34" charset="0"/>
              </a:rPr>
              <a:t>[</a:t>
            </a:r>
            <a:r>
              <a:rPr lang="en-US" sz="2400" b="1" i="1" dirty="0" smtClean="0">
                <a:solidFill>
                  <a:schemeClr val="accent3">
                    <a:lumMod val="75000"/>
                  </a:schemeClr>
                </a:solidFill>
                <a:cs typeface="Arial" pitchFamily="34" charset="0"/>
              </a:rPr>
              <a:t>Insert approx. 4-8 objectives depending on length of content. Examples of how to start objective statements:</a:t>
            </a:r>
            <a:r>
              <a:rPr lang="en-US" sz="2400" b="1" dirty="0" smtClean="0">
                <a:solidFill>
                  <a:schemeClr val="accent3">
                    <a:lumMod val="75000"/>
                  </a:schemeClr>
                </a:solidFill>
                <a:cs typeface="Arial" pitchFamily="34" charset="0"/>
              </a:rPr>
              <a:t>]</a:t>
            </a:r>
          </a:p>
          <a:p>
            <a:pPr marL="0" indent="0">
              <a:lnSpc>
                <a:spcPct val="80000"/>
              </a:lnSpc>
              <a:buNone/>
            </a:pPr>
            <a:endParaRPr lang="en-US" sz="2400" b="1" dirty="0" smtClean="0">
              <a:cs typeface="Arial" pitchFamily="34" charset="0"/>
            </a:endParaRPr>
          </a:p>
          <a:p>
            <a:pPr>
              <a:lnSpc>
                <a:spcPct val="80000"/>
              </a:lnSpc>
            </a:pPr>
            <a:r>
              <a:rPr lang="en-US" sz="2400" b="1" dirty="0" smtClean="0">
                <a:cs typeface="Arial" pitchFamily="34" charset="0"/>
              </a:rPr>
              <a:t>Describe…</a:t>
            </a:r>
            <a:endParaRPr lang="en-US" sz="2400" dirty="0">
              <a:cs typeface="Arial" pitchFamily="34" charset="0"/>
            </a:endParaRPr>
          </a:p>
          <a:p>
            <a:pPr>
              <a:lnSpc>
                <a:spcPct val="80000"/>
              </a:lnSpc>
            </a:pPr>
            <a:r>
              <a:rPr lang="en-US" sz="2400" b="1" dirty="0">
                <a:cs typeface="Arial" pitchFamily="34" charset="0"/>
              </a:rPr>
              <a:t>Compare and </a:t>
            </a:r>
            <a:r>
              <a:rPr lang="en-US" sz="2400" b="1" dirty="0" smtClean="0">
                <a:cs typeface="Arial" pitchFamily="34" charset="0"/>
              </a:rPr>
              <a:t>contrast…</a:t>
            </a:r>
            <a:endParaRPr lang="en-US" sz="2400" dirty="0">
              <a:cs typeface="Arial" pitchFamily="34" charset="0"/>
            </a:endParaRPr>
          </a:p>
          <a:p>
            <a:pPr>
              <a:lnSpc>
                <a:spcPct val="80000"/>
              </a:lnSpc>
            </a:pPr>
            <a:r>
              <a:rPr lang="en-US" sz="2400" b="1" dirty="0" smtClean="0">
                <a:cs typeface="Arial" pitchFamily="34" charset="0"/>
              </a:rPr>
              <a:t>Explain…</a:t>
            </a:r>
            <a:endParaRPr lang="en-US" sz="2400" dirty="0">
              <a:cs typeface="Arial" pitchFamily="34" charset="0"/>
            </a:endParaRPr>
          </a:p>
          <a:p>
            <a:pPr>
              <a:lnSpc>
                <a:spcPct val="80000"/>
              </a:lnSpc>
            </a:pPr>
            <a:r>
              <a:rPr lang="en-US" sz="2400" b="1" dirty="0" smtClean="0">
                <a:cs typeface="Arial" pitchFamily="34" charset="0"/>
              </a:rPr>
              <a:t>Define…</a:t>
            </a:r>
            <a:endParaRPr lang="en-US" sz="2400" dirty="0">
              <a:cs typeface="Arial" pitchFamily="34" charset="0"/>
            </a:endParaRPr>
          </a:p>
          <a:p>
            <a:pPr>
              <a:lnSpc>
                <a:spcPct val="80000"/>
              </a:lnSpc>
            </a:pPr>
            <a:r>
              <a:rPr lang="en-US" sz="2400" b="1" dirty="0" smtClean="0">
                <a:cs typeface="Arial" pitchFamily="34" charset="0"/>
              </a:rPr>
              <a:t>State…</a:t>
            </a:r>
            <a:endParaRPr lang="en-US" sz="2400" dirty="0">
              <a:cs typeface="Arial" pitchFamily="34" charset="0"/>
            </a:endParaRPr>
          </a:p>
          <a:p>
            <a:pPr>
              <a:lnSpc>
                <a:spcPct val="80000"/>
              </a:lnSpc>
            </a:pPr>
            <a:r>
              <a:rPr lang="en-US" sz="2400" b="1" dirty="0">
                <a:cs typeface="Arial" pitchFamily="34" charset="0"/>
              </a:rPr>
              <a:t>Give examples</a:t>
            </a:r>
            <a:r>
              <a:rPr lang="en-US" sz="2400" dirty="0">
                <a:cs typeface="Arial" pitchFamily="34" charset="0"/>
              </a:rPr>
              <a:t> </a:t>
            </a:r>
            <a:r>
              <a:rPr lang="en-US" sz="2400" b="1" dirty="0" smtClean="0">
                <a:cs typeface="Arial" pitchFamily="34" charset="0"/>
              </a:rPr>
              <a:t>of…</a:t>
            </a:r>
            <a:r>
              <a:rPr lang="en-US" sz="2400" dirty="0" smtClean="0">
                <a:cs typeface="Arial" pitchFamily="34" charset="0"/>
              </a:rPr>
              <a:t> </a:t>
            </a:r>
            <a:endParaRPr lang="en-US" sz="2400" dirty="0">
              <a:cs typeface="Arial" pitchFamily="34" charset="0"/>
            </a:endParaRPr>
          </a:p>
          <a:p>
            <a:pPr marL="0" indent="0">
              <a:lnSpc>
                <a:spcPct val="80000"/>
              </a:lnSpc>
              <a:buNone/>
            </a:pPr>
            <a:endParaRPr lang="en-US" sz="2400" dirty="0">
              <a:cs typeface="Arial" pitchFamily="34" charset="0"/>
            </a:endParaRPr>
          </a:p>
          <a:p>
            <a:pPr>
              <a:lnSpc>
                <a:spcPct val="80000"/>
              </a:lnSpc>
            </a:pPr>
            <a:endParaRPr lang="en-US" sz="2000" dirty="0"/>
          </a:p>
        </p:txBody>
      </p:sp>
      <p:sp>
        <p:nvSpPr>
          <p:cNvPr id="4" name="TextBox 3"/>
          <p:cNvSpPr txBox="1"/>
          <p:nvPr/>
        </p:nvSpPr>
        <p:spPr>
          <a:xfrm>
            <a:off x="6368142" y="114300"/>
            <a:ext cx="2628901" cy="400110"/>
          </a:xfrm>
          <a:prstGeom prst="rect">
            <a:avLst/>
          </a:prstGeom>
          <a:noFill/>
        </p:spPr>
        <p:txBody>
          <a:bodyPr wrap="square" rtlCol="0">
            <a:spAutoFit/>
          </a:bodyPr>
          <a:lstStyle/>
          <a:p>
            <a:pPr algn="r"/>
            <a:r>
              <a:rPr lang="en-US" sz="2000" dirty="0" smtClean="0">
                <a:solidFill>
                  <a:srgbClr val="00B0F0"/>
                </a:solidFill>
              </a:rPr>
              <a:t>Objectives</a:t>
            </a:r>
            <a:endParaRPr lang="en-US" sz="2000" dirty="0">
              <a:solidFill>
                <a:srgbClr val="00B0F0"/>
              </a:solidFill>
            </a:endParaRPr>
          </a:p>
        </p:txBody>
      </p:sp>
    </p:spTree>
    <p:custDataLst>
      <p:tags r:id="rId1"/>
    </p:custDataLst>
    <p:extLst>
      <p:ext uri="{BB962C8B-B14F-4D97-AF65-F5344CB8AC3E}">
        <p14:creationId xmlns:p14="http://schemas.microsoft.com/office/powerpoint/2010/main" val="32463640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5" name="Rectangle 3"/>
          <p:cNvSpPr>
            <a:spLocks noGrp="1" noChangeArrowheads="1"/>
          </p:cNvSpPr>
          <p:nvPr>
            <p:ph type="body" idx="1"/>
          </p:nvPr>
        </p:nvSpPr>
        <p:spPr>
          <a:xfrm>
            <a:off x="390525" y="2632371"/>
            <a:ext cx="8382000" cy="4114800"/>
          </a:xfrm>
        </p:spPr>
        <p:txBody>
          <a:bodyPr>
            <a:normAutofit/>
          </a:bodyPr>
          <a:lstStyle/>
          <a:p>
            <a:pPr>
              <a:lnSpc>
                <a:spcPct val="80000"/>
              </a:lnSpc>
            </a:pPr>
            <a:r>
              <a:rPr lang="en-US" sz="2400" dirty="0" smtClean="0">
                <a:latin typeface="Arial" pitchFamily="34" charset="0"/>
                <a:cs typeface="Arial" pitchFamily="34" charset="0"/>
              </a:rPr>
              <a:t>[Insert overall key concepts covered in this session.]</a:t>
            </a:r>
          </a:p>
          <a:p>
            <a:pPr marL="0" indent="0">
              <a:lnSpc>
                <a:spcPct val="80000"/>
              </a:lnSpc>
              <a:buNone/>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[With a few bullets, outline any linkages to similar and related content in previous or upcoming sessions – i.e., “this builds on previous content learned… or this will introduce content you will revisit later in...”]</a:t>
            </a:r>
          </a:p>
          <a:p>
            <a:pPr>
              <a:lnSpc>
                <a:spcPct val="80000"/>
              </a:lnSpc>
            </a:pPr>
            <a:endParaRPr lang="en-US" sz="2400" dirty="0" smtClean="0">
              <a:latin typeface="Arial" pitchFamily="34" charset="0"/>
              <a:cs typeface="Arial" pitchFamily="34" charset="0"/>
            </a:endParaRPr>
          </a:p>
          <a:p>
            <a:pPr>
              <a:lnSpc>
                <a:spcPct val="80000"/>
              </a:lnSpc>
            </a:pPr>
            <a:r>
              <a:rPr lang="en-US" sz="2400" dirty="0" smtClean="0">
                <a:latin typeface="Arial" pitchFamily="34" charset="0"/>
                <a:cs typeface="Arial" pitchFamily="34" charset="0"/>
              </a:rPr>
              <a:t>[With a few bullets, put in context to clinical medicine]</a:t>
            </a:r>
          </a:p>
          <a:p>
            <a:pPr lvl="1">
              <a:lnSpc>
                <a:spcPct val="80000"/>
              </a:lnSpc>
              <a:buFont typeface="Arial" pitchFamily="34" charset="0"/>
              <a:buChar char="•"/>
            </a:pPr>
            <a:endParaRPr lang="en-US" sz="2000" i="1" dirty="0" smtClean="0">
              <a:latin typeface="Arial" pitchFamily="34" charset="0"/>
              <a:cs typeface="Arial" pitchFamily="34" charset="0"/>
            </a:endParaRPr>
          </a:p>
          <a:p>
            <a:pPr>
              <a:lnSpc>
                <a:spcPct val="80000"/>
              </a:lnSpc>
            </a:pPr>
            <a:endParaRPr lang="en-US" sz="2000" i="1" dirty="0"/>
          </a:p>
        </p:txBody>
      </p:sp>
      <p:sp>
        <p:nvSpPr>
          <p:cNvPr id="3" name="Title 2"/>
          <p:cNvSpPr>
            <a:spLocks noGrp="1"/>
          </p:cNvSpPr>
          <p:nvPr>
            <p:ph type="title"/>
          </p:nvPr>
        </p:nvSpPr>
        <p:spPr>
          <a:xfrm>
            <a:off x="457200" y="636815"/>
            <a:ext cx="8229600" cy="685800"/>
          </a:xfrm>
        </p:spPr>
        <p:txBody>
          <a:bodyPr/>
          <a:lstStyle/>
          <a:p>
            <a:r>
              <a:rPr lang="en-US" sz="3200" b="1" dirty="0" smtClean="0"/>
              <a:t>[</a:t>
            </a:r>
            <a:r>
              <a:rPr lang="en-US" sz="3200" i="1" dirty="0" smtClean="0"/>
              <a:t>Insert Purpose Title or “Lesson Purpose”</a:t>
            </a:r>
            <a:r>
              <a:rPr lang="en-US" sz="3200" dirty="0" smtClean="0"/>
              <a:t>]</a:t>
            </a:r>
            <a:endParaRPr lang="en-US" sz="3200" dirty="0"/>
          </a:p>
        </p:txBody>
      </p:sp>
      <p:sp>
        <p:nvSpPr>
          <p:cNvPr id="2" name="TextBox 1"/>
          <p:cNvSpPr txBox="1"/>
          <p:nvPr/>
        </p:nvSpPr>
        <p:spPr>
          <a:xfrm>
            <a:off x="644234" y="1566794"/>
            <a:ext cx="7876309" cy="830997"/>
          </a:xfrm>
          <a:prstGeom prst="rect">
            <a:avLst/>
          </a:prstGeom>
          <a:noFill/>
        </p:spPr>
        <p:txBody>
          <a:bodyPr wrap="square" rtlCol="0">
            <a:spAutoFit/>
          </a:bodyPr>
          <a:lstStyle/>
          <a:p>
            <a:r>
              <a:rPr lang="en-US" dirty="0" smtClean="0">
                <a:solidFill>
                  <a:schemeClr val="bg2"/>
                </a:solidFill>
              </a:rPr>
              <a:t>[</a:t>
            </a:r>
            <a:r>
              <a:rPr lang="en-US" i="1" dirty="0" smtClean="0">
                <a:solidFill>
                  <a:schemeClr val="bg2"/>
                </a:solidFill>
              </a:rPr>
              <a:t>this slide is about integration across the curriculum. Insert a title that reflects the purpose of the lesson</a:t>
            </a:r>
            <a:r>
              <a:rPr lang="en-US" dirty="0" smtClean="0">
                <a:solidFill>
                  <a:schemeClr val="bg2"/>
                </a:solidFill>
              </a:rPr>
              <a:t>]</a:t>
            </a:r>
            <a:endParaRPr lang="en-US" dirty="0">
              <a:solidFill>
                <a:schemeClr val="bg2"/>
              </a:solidFill>
            </a:endParaRPr>
          </a:p>
        </p:txBody>
      </p:sp>
      <p:sp>
        <p:nvSpPr>
          <p:cNvPr id="5" name="TextBox 4"/>
          <p:cNvSpPr txBox="1"/>
          <p:nvPr/>
        </p:nvSpPr>
        <p:spPr>
          <a:xfrm>
            <a:off x="5976258" y="114300"/>
            <a:ext cx="3020786" cy="400110"/>
          </a:xfrm>
          <a:prstGeom prst="rect">
            <a:avLst/>
          </a:prstGeom>
          <a:noFill/>
        </p:spPr>
        <p:txBody>
          <a:bodyPr wrap="square" rtlCol="0">
            <a:spAutoFit/>
          </a:bodyPr>
          <a:lstStyle/>
          <a:p>
            <a:pPr algn="r"/>
            <a:r>
              <a:rPr lang="en-US" sz="2000" dirty="0" smtClean="0">
                <a:solidFill>
                  <a:srgbClr val="00B0F0"/>
                </a:solidFill>
              </a:rPr>
              <a:t>Purpose &amp; Integration</a:t>
            </a:r>
            <a:endParaRPr lang="en-US" sz="2000" dirty="0">
              <a:solidFill>
                <a:srgbClr val="00B0F0"/>
              </a:solidFill>
            </a:endParaRPr>
          </a:p>
        </p:txBody>
      </p:sp>
    </p:spTree>
    <p:custDataLst>
      <p:tags r:id="rId1"/>
    </p:custDataLst>
    <p:extLst>
      <p:ext uri="{BB962C8B-B14F-4D97-AF65-F5344CB8AC3E}">
        <p14:creationId xmlns:p14="http://schemas.microsoft.com/office/powerpoint/2010/main" val="27082331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8" name="Picture 4"/>
          <p:cNvPicPr>
            <a:picLocks noChangeAspect="1" noChangeArrowheads="1"/>
          </p:cNvPicPr>
          <p:nvPr/>
        </p:nvPicPr>
        <p:blipFill rotWithShape="1">
          <a:blip r:embed="rId4" cstate="print"/>
          <a:srcRect t="12527" r="1523" b="4445"/>
          <a:stretch/>
        </p:blipFill>
        <p:spPr bwMode="auto">
          <a:xfrm>
            <a:off x="2315018" y="1362075"/>
            <a:ext cx="4085782" cy="4924424"/>
          </a:xfrm>
          <a:prstGeom prst="rect">
            <a:avLst/>
          </a:prstGeom>
          <a:noFill/>
          <a:ln w="28575">
            <a:solidFill>
              <a:schemeClr val="tx1"/>
            </a:solidFill>
            <a:miter lim="800000"/>
            <a:headEnd/>
            <a:tailEnd/>
          </a:ln>
          <a:effectLst/>
        </p:spPr>
      </p:pic>
      <p:sp>
        <p:nvSpPr>
          <p:cNvPr id="149509" name="Rectangle 5"/>
          <p:cNvSpPr>
            <a:spLocks noGrp="1" noChangeArrowheads="1"/>
          </p:cNvSpPr>
          <p:nvPr>
            <p:ph type="title"/>
          </p:nvPr>
        </p:nvSpPr>
        <p:spPr>
          <a:xfrm>
            <a:off x="263148" y="746343"/>
            <a:ext cx="8610600" cy="517524"/>
          </a:xfrm>
          <a:solidFill>
            <a:schemeClr val="bg1"/>
          </a:solidFill>
        </p:spPr>
        <p:txBody>
          <a:bodyPr/>
          <a:lstStyle/>
          <a:p>
            <a:r>
              <a:rPr lang="en-US" sz="3200" b="1" dirty="0" smtClean="0">
                <a:latin typeface="Arial" pitchFamily="34" charset="0"/>
                <a:cs typeface="Arial" pitchFamily="34" charset="0"/>
              </a:rPr>
              <a:t>[Insert: Background/History Heading]</a:t>
            </a:r>
            <a:endParaRPr lang="en-US" sz="3200" b="1" dirty="0">
              <a:latin typeface="Arial" pitchFamily="34" charset="0"/>
              <a:cs typeface="Arial" pitchFamily="34" charset="0"/>
            </a:endParaRPr>
          </a:p>
        </p:txBody>
      </p:sp>
      <p:sp>
        <p:nvSpPr>
          <p:cNvPr id="149510" name="Rectangle 6"/>
          <p:cNvSpPr>
            <a:spLocks noChangeArrowheads="1"/>
          </p:cNvSpPr>
          <p:nvPr/>
        </p:nvSpPr>
        <p:spPr bwMode="auto">
          <a:xfrm>
            <a:off x="6400800" y="5500688"/>
            <a:ext cx="2590800" cy="519112"/>
          </a:xfrm>
          <a:prstGeom prst="rect">
            <a:avLst/>
          </a:prstGeom>
          <a:noFill/>
          <a:ln w="9525">
            <a:noFill/>
            <a:miter lim="800000"/>
            <a:headEnd/>
            <a:tailEnd/>
          </a:ln>
          <a:effectLst/>
        </p:spPr>
        <p:txBody>
          <a:bodyPr>
            <a:spAutoFit/>
          </a:bodyPr>
          <a:lstStyle/>
          <a:p>
            <a:pPr>
              <a:spcBef>
                <a:spcPct val="20000"/>
              </a:spcBef>
            </a:pPr>
            <a:endParaRPr lang="en-US" sz="2800">
              <a:effectLst/>
            </a:endParaRPr>
          </a:p>
        </p:txBody>
      </p:sp>
      <p:sp>
        <p:nvSpPr>
          <p:cNvPr id="5" name="TextBox 4"/>
          <p:cNvSpPr txBox="1"/>
          <p:nvPr/>
        </p:nvSpPr>
        <p:spPr>
          <a:xfrm>
            <a:off x="7331529" y="114300"/>
            <a:ext cx="1665514" cy="400110"/>
          </a:xfrm>
          <a:prstGeom prst="rect">
            <a:avLst/>
          </a:prstGeom>
          <a:noFill/>
        </p:spPr>
        <p:txBody>
          <a:bodyPr wrap="square" rtlCol="0">
            <a:spAutoFit/>
          </a:bodyPr>
          <a:lstStyle/>
          <a:p>
            <a:pPr algn="r"/>
            <a:r>
              <a:rPr lang="en-US" sz="2000" dirty="0" smtClean="0">
                <a:solidFill>
                  <a:srgbClr val="00B0F0"/>
                </a:solidFill>
              </a:rPr>
              <a:t>Background</a:t>
            </a:r>
            <a:endParaRPr lang="en-US" sz="2000" dirty="0">
              <a:solidFill>
                <a:srgbClr val="00B0F0"/>
              </a:solidFill>
            </a:endParaRPr>
          </a:p>
        </p:txBody>
      </p:sp>
    </p:spTree>
    <p:custDataLst>
      <p:tags r:id="rId1"/>
    </p:custDataLst>
    <p:extLst>
      <p:ext uri="{BB962C8B-B14F-4D97-AF65-F5344CB8AC3E}">
        <p14:creationId xmlns:p14="http://schemas.microsoft.com/office/powerpoint/2010/main" val="7049638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fluid_mosaic_model S13"/>
          <p:cNvPicPr>
            <a:picLocks noChangeAspect="1" noChangeArrowheads="1"/>
          </p:cNvPicPr>
          <p:nvPr/>
        </p:nvPicPr>
        <p:blipFill>
          <a:blip r:embed="rId4" cstate="print"/>
          <a:srcRect/>
          <a:stretch>
            <a:fillRect/>
          </a:stretch>
        </p:blipFill>
        <p:spPr bwMode="auto">
          <a:xfrm>
            <a:off x="1215736" y="1973166"/>
            <a:ext cx="6722919" cy="3301433"/>
          </a:xfrm>
          <a:prstGeom prst="rect">
            <a:avLst/>
          </a:prstGeom>
          <a:noFill/>
          <a:ln w="38100">
            <a:solidFill>
              <a:schemeClr val="tx1"/>
            </a:solidFill>
          </a:ln>
        </p:spPr>
      </p:pic>
      <p:sp>
        <p:nvSpPr>
          <p:cNvPr id="3" name="Title 2"/>
          <p:cNvSpPr>
            <a:spLocks noGrp="1"/>
          </p:cNvSpPr>
          <p:nvPr>
            <p:ph type="title"/>
          </p:nvPr>
        </p:nvSpPr>
        <p:spPr>
          <a:xfrm>
            <a:off x="457200" y="1253842"/>
            <a:ext cx="6993082" cy="808038"/>
          </a:xfrm>
        </p:spPr>
        <p:txBody>
          <a:bodyPr/>
          <a:lstStyle/>
          <a:p>
            <a:r>
              <a:rPr lang="en-US" sz="2400" dirty="0" smtClean="0">
                <a:solidFill>
                  <a:schemeClr val="bg2"/>
                </a:solidFill>
              </a:rPr>
              <a:t>[</a:t>
            </a:r>
            <a:r>
              <a:rPr lang="en-US" sz="2400" i="1" dirty="0" smtClean="0">
                <a:solidFill>
                  <a:schemeClr val="bg2"/>
                </a:solidFill>
              </a:rPr>
              <a:t>i.e., for this slide:  Identify </a:t>
            </a:r>
            <a:r>
              <a:rPr lang="en-US" sz="2400" i="1" dirty="0">
                <a:solidFill>
                  <a:schemeClr val="bg2"/>
                </a:solidFill>
              </a:rPr>
              <a:t>the components of the plasma </a:t>
            </a:r>
            <a:r>
              <a:rPr lang="en-US" sz="2400" i="1" dirty="0" smtClean="0">
                <a:solidFill>
                  <a:schemeClr val="bg2"/>
                </a:solidFill>
              </a:rPr>
              <a:t>membrane</a:t>
            </a:r>
            <a:r>
              <a:rPr lang="en-US" sz="2400" dirty="0" smtClean="0">
                <a:solidFill>
                  <a:schemeClr val="bg2"/>
                </a:solidFill>
              </a:rPr>
              <a:t>]</a:t>
            </a:r>
            <a:br>
              <a:rPr lang="en-US" sz="2400" dirty="0" smtClean="0">
                <a:solidFill>
                  <a:schemeClr val="bg2"/>
                </a:solidFill>
              </a:rPr>
            </a:br>
            <a:endParaRPr lang="en-US" sz="2400" dirty="0">
              <a:solidFill>
                <a:schemeClr val="bg2"/>
              </a:solidFill>
            </a:endParaRPr>
          </a:p>
        </p:txBody>
      </p:sp>
      <p:sp>
        <p:nvSpPr>
          <p:cNvPr id="3077" name="Rectangle 5"/>
          <p:cNvSpPr>
            <a:spLocks noGrp="1" noChangeArrowheads="1"/>
          </p:cNvSpPr>
          <p:nvPr>
            <p:ph type="body" sz="half" idx="4294967295"/>
          </p:nvPr>
        </p:nvSpPr>
        <p:spPr>
          <a:xfrm>
            <a:off x="1215736" y="5390865"/>
            <a:ext cx="6556664" cy="1768475"/>
          </a:xfrm>
        </p:spPr>
        <p:txBody>
          <a:bodyPr/>
          <a:lstStyle/>
          <a:p>
            <a:pPr>
              <a:lnSpc>
                <a:spcPct val="90000"/>
              </a:lnSpc>
            </a:pPr>
            <a:r>
              <a:rPr lang="en-US" sz="2000" i="1" dirty="0" smtClean="0">
                <a:latin typeface="Arial" pitchFamily="34" charset="0"/>
                <a:cs typeface="Arial" pitchFamily="34" charset="0"/>
              </a:rPr>
              <a:t>[Insert key points, labels with bullets]</a:t>
            </a:r>
          </a:p>
          <a:p>
            <a:pPr>
              <a:lnSpc>
                <a:spcPct val="90000"/>
              </a:lnSpc>
            </a:pPr>
            <a:r>
              <a:rPr lang="en-US" sz="2000" i="1" dirty="0" smtClean="0">
                <a:latin typeface="Arial" pitchFamily="34" charset="0"/>
                <a:cs typeface="Arial" pitchFamily="34" charset="0"/>
              </a:rPr>
              <a:t>Lipid </a:t>
            </a:r>
            <a:r>
              <a:rPr lang="en-US" sz="2000" i="1" dirty="0">
                <a:latin typeface="Arial" pitchFamily="34" charset="0"/>
                <a:cs typeface="Arial" pitchFamily="34" charset="0"/>
              </a:rPr>
              <a:t>Bilayer </a:t>
            </a:r>
          </a:p>
          <a:p>
            <a:pPr>
              <a:lnSpc>
                <a:spcPct val="90000"/>
              </a:lnSpc>
            </a:pPr>
            <a:r>
              <a:rPr lang="en-US" sz="2000" i="1" dirty="0">
                <a:latin typeface="Arial" pitchFamily="34" charset="0"/>
                <a:cs typeface="Arial" pitchFamily="34" charset="0"/>
              </a:rPr>
              <a:t>Proteins</a:t>
            </a:r>
          </a:p>
          <a:p>
            <a:pPr>
              <a:lnSpc>
                <a:spcPct val="90000"/>
              </a:lnSpc>
            </a:pPr>
            <a:r>
              <a:rPr lang="en-US" sz="2000" i="1" dirty="0">
                <a:latin typeface="Arial" pitchFamily="34" charset="0"/>
                <a:cs typeface="Arial" pitchFamily="34" charset="0"/>
              </a:rPr>
              <a:t>Cell </a:t>
            </a:r>
            <a:r>
              <a:rPr lang="en-US" sz="2000" i="1" dirty="0" smtClean="0">
                <a:latin typeface="Arial" pitchFamily="34" charset="0"/>
                <a:cs typeface="Arial" pitchFamily="34" charset="0"/>
              </a:rPr>
              <a:t>Coat</a:t>
            </a:r>
            <a:endParaRPr lang="en-US" sz="2000" i="1" dirty="0">
              <a:latin typeface="Arial" pitchFamily="34" charset="0"/>
              <a:cs typeface="Arial" pitchFamily="34" charset="0"/>
            </a:endParaRPr>
          </a:p>
        </p:txBody>
      </p:sp>
      <p:sp>
        <p:nvSpPr>
          <p:cNvPr id="2" name="Rectangle 1"/>
          <p:cNvSpPr/>
          <p:nvPr/>
        </p:nvSpPr>
        <p:spPr>
          <a:xfrm>
            <a:off x="730831" y="509159"/>
            <a:ext cx="7758547" cy="584775"/>
          </a:xfrm>
          <a:prstGeom prst="rect">
            <a:avLst/>
          </a:prstGeom>
        </p:spPr>
        <p:txBody>
          <a:bodyPr wrap="square">
            <a:spAutoFit/>
          </a:bodyPr>
          <a:lstStyle/>
          <a:p>
            <a:r>
              <a:rPr lang="en-US" sz="3200" dirty="0" smtClean="0">
                <a:effectLst/>
                <a:latin typeface="Arial" pitchFamily="34" charset="0"/>
                <a:cs typeface="Arial" pitchFamily="34" charset="0"/>
              </a:rPr>
              <a:t>[Insert: First objective statement]</a:t>
            </a:r>
            <a:endParaRPr lang="en-US" sz="3200" dirty="0">
              <a:effectLst/>
              <a:latin typeface="Arial" pitchFamily="34" charset="0"/>
              <a:cs typeface="Arial" pitchFamily="34" charset="0"/>
            </a:endParaRPr>
          </a:p>
        </p:txBody>
      </p:sp>
      <p:sp>
        <p:nvSpPr>
          <p:cNvPr id="7" name="TextBox 6"/>
          <p:cNvSpPr txBox="1"/>
          <p:nvPr/>
        </p:nvSpPr>
        <p:spPr>
          <a:xfrm>
            <a:off x="5812976" y="114300"/>
            <a:ext cx="3233057" cy="400110"/>
          </a:xfrm>
          <a:prstGeom prst="rect">
            <a:avLst/>
          </a:prstGeom>
          <a:noFill/>
        </p:spPr>
        <p:txBody>
          <a:bodyPr wrap="square" rtlCol="0">
            <a:spAutoFit/>
          </a:bodyPr>
          <a:lstStyle/>
          <a:p>
            <a:pPr algn="r"/>
            <a:r>
              <a:rPr lang="en-US" sz="2000" dirty="0" smtClean="0">
                <a:solidFill>
                  <a:srgbClr val="00B0F0"/>
                </a:solidFill>
              </a:rPr>
              <a:t>First objective/key concept</a:t>
            </a:r>
            <a:endParaRPr lang="en-US" sz="2000" dirty="0">
              <a:solidFill>
                <a:srgbClr val="00B0F0"/>
              </a:solidFill>
            </a:endParaRPr>
          </a:p>
        </p:txBody>
      </p:sp>
    </p:spTree>
    <p:custDataLst>
      <p:tags r:id="rId1"/>
    </p:custDataLst>
    <p:extLst>
      <p:ext uri="{BB962C8B-B14F-4D97-AF65-F5344CB8AC3E}">
        <p14:creationId xmlns:p14="http://schemas.microsoft.com/office/powerpoint/2010/main" val="22691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anim calcmode="lin" valueType="num">
                                      <p:cBhvr additive="base">
                                        <p:cTn id="7" dur="500" fill="hold"/>
                                        <p:tgtEl>
                                          <p:spTgt spid="30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077">
                                            <p:txEl>
                                              <p:pRg st="1" end="1"/>
                                            </p:txEl>
                                          </p:spTgt>
                                        </p:tgtEl>
                                        <p:attrNameLst>
                                          <p:attrName>style.visibility</p:attrName>
                                        </p:attrNameLst>
                                      </p:cBhvr>
                                      <p:to>
                                        <p:strVal val="visible"/>
                                      </p:to>
                                    </p:set>
                                    <p:anim calcmode="lin" valueType="num">
                                      <p:cBhvr additive="base">
                                        <p:cTn id="13" dur="500" fill="hold"/>
                                        <p:tgtEl>
                                          <p:spTgt spid="30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077">
                                            <p:txEl>
                                              <p:pRg st="2" end="2"/>
                                            </p:txEl>
                                          </p:spTgt>
                                        </p:tgtEl>
                                        <p:attrNameLst>
                                          <p:attrName>style.visibility</p:attrName>
                                        </p:attrNameLst>
                                      </p:cBhvr>
                                      <p:to>
                                        <p:strVal val="visible"/>
                                      </p:to>
                                    </p:set>
                                    <p:anim calcmode="lin" valueType="num">
                                      <p:cBhvr additive="base">
                                        <p:cTn id="19" dur="500" fill="hold"/>
                                        <p:tgtEl>
                                          <p:spTgt spid="30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3077">
                                            <p:txEl>
                                              <p:pRg st="3" end="3"/>
                                            </p:txEl>
                                          </p:spTgt>
                                        </p:tgtEl>
                                        <p:attrNameLst>
                                          <p:attrName>style.visibility</p:attrName>
                                        </p:attrNameLst>
                                      </p:cBhvr>
                                      <p:to>
                                        <p:strVal val="visible"/>
                                      </p:to>
                                    </p:set>
                                    <p:anim calcmode="lin" valueType="num">
                                      <p:cBhvr additive="base">
                                        <p:cTn id="25" dur="500" fill="hold"/>
                                        <p:tgtEl>
                                          <p:spTgt spid="307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4" cstate="print"/>
          <a:srcRect/>
          <a:stretch>
            <a:fillRect/>
          </a:stretch>
        </p:blipFill>
        <p:spPr bwMode="auto">
          <a:xfrm>
            <a:off x="228600" y="2751138"/>
            <a:ext cx="2590800" cy="2578100"/>
          </a:xfrm>
          <a:prstGeom prst="rect">
            <a:avLst/>
          </a:prstGeom>
          <a:noFill/>
        </p:spPr>
      </p:pic>
      <p:pic>
        <p:nvPicPr>
          <p:cNvPr id="166915" name="Picture 3"/>
          <p:cNvPicPr>
            <a:picLocks noChangeAspect="1" noChangeArrowheads="1"/>
          </p:cNvPicPr>
          <p:nvPr/>
        </p:nvPicPr>
        <p:blipFill>
          <a:blip r:embed="rId5" cstate="print"/>
          <a:srcRect/>
          <a:stretch>
            <a:fillRect/>
          </a:stretch>
        </p:blipFill>
        <p:spPr bwMode="auto">
          <a:xfrm>
            <a:off x="3017838" y="2667000"/>
            <a:ext cx="2620962" cy="2663825"/>
          </a:xfrm>
          <a:prstGeom prst="rect">
            <a:avLst/>
          </a:prstGeom>
          <a:noFill/>
        </p:spPr>
      </p:pic>
      <p:pic>
        <p:nvPicPr>
          <p:cNvPr id="166916" name="Picture 4"/>
          <p:cNvPicPr>
            <a:picLocks noChangeAspect="1" noChangeArrowheads="1"/>
          </p:cNvPicPr>
          <p:nvPr/>
        </p:nvPicPr>
        <p:blipFill>
          <a:blip r:embed="rId6" cstate="print"/>
          <a:srcRect/>
          <a:stretch>
            <a:fillRect/>
          </a:stretch>
        </p:blipFill>
        <p:spPr bwMode="auto">
          <a:xfrm>
            <a:off x="5951538" y="1981200"/>
            <a:ext cx="2735262" cy="3048000"/>
          </a:xfrm>
          <a:prstGeom prst="rect">
            <a:avLst/>
          </a:prstGeom>
          <a:noFill/>
        </p:spPr>
      </p:pic>
      <p:sp>
        <p:nvSpPr>
          <p:cNvPr id="166917" name="Rectangle 5"/>
          <p:cNvSpPr>
            <a:spLocks noChangeArrowheads="1"/>
          </p:cNvSpPr>
          <p:nvPr/>
        </p:nvSpPr>
        <p:spPr bwMode="auto">
          <a:xfrm>
            <a:off x="228600" y="5257800"/>
            <a:ext cx="1752600" cy="228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66918" name="Rectangle 6"/>
          <p:cNvSpPr>
            <a:spLocks noChangeArrowheads="1"/>
          </p:cNvSpPr>
          <p:nvPr/>
        </p:nvSpPr>
        <p:spPr bwMode="auto">
          <a:xfrm>
            <a:off x="3048000" y="5257800"/>
            <a:ext cx="1905000" cy="3048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66919" name="Rectangle 7"/>
          <p:cNvSpPr>
            <a:spLocks noChangeArrowheads="1"/>
          </p:cNvSpPr>
          <p:nvPr/>
        </p:nvSpPr>
        <p:spPr bwMode="auto">
          <a:xfrm>
            <a:off x="5943600" y="4953000"/>
            <a:ext cx="2133600" cy="2286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66922" name="Rectangle 10"/>
          <p:cNvSpPr>
            <a:spLocks noChangeArrowheads="1"/>
          </p:cNvSpPr>
          <p:nvPr/>
        </p:nvSpPr>
        <p:spPr bwMode="auto">
          <a:xfrm>
            <a:off x="602974" y="5878920"/>
            <a:ext cx="2310376" cy="830997"/>
          </a:xfrm>
          <a:prstGeom prst="rect">
            <a:avLst/>
          </a:prstGeom>
          <a:noFill/>
          <a:ln w="9525">
            <a:noFill/>
            <a:miter lim="800000"/>
            <a:headEnd/>
            <a:tailEnd/>
          </a:ln>
          <a:effectLst/>
        </p:spPr>
        <p:txBody>
          <a:bodyPr wrap="none">
            <a:spAutoFit/>
          </a:bodyPr>
          <a:lstStyle/>
          <a:p>
            <a:pPr>
              <a:spcBef>
                <a:spcPts val="0"/>
              </a:spcBef>
            </a:pPr>
            <a:r>
              <a:rPr lang="en-US" dirty="0" smtClean="0">
                <a:effectLst/>
              </a:rPr>
              <a:t>Integral</a:t>
            </a:r>
          </a:p>
          <a:p>
            <a:pPr>
              <a:spcBef>
                <a:spcPts val="0"/>
              </a:spcBef>
            </a:pPr>
            <a:r>
              <a:rPr lang="en-US" sz="2000" dirty="0" smtClean="0">
                <a:effectLst/>
              </a:rPr>
              <a:t>(Transmembrane</a:t>
            </a:r>
            <a:r>
              <a:rPr lang="en-US" sz="2000" dirty="0">
                <a:effectLst/>
              </a:rPr>
              <a:t>)</a:t>
            </a:r>
            <a:r>
              <a:rPr lang="en-US" dirty="0">
                <a:effectLst/>
              </a:rPr>
              <a:t> </a:t>
            </a:r>
          </a:p>
        </p:txBody>
      </p:sp>
      <p:sp>
        <p:nvSpPr>
          <p:cNvPr id="166923" name="Rectangle 11"/>
          <p:cNvSpPr>
            <a:spLocks noChangeArrowheads="1"/>
          </p:cNvSpPr>
          <p:nvPr/>
        </p:nvSpPr>
        <p:spPr bwMode="auto">
          <a:xfrm>
            <a:off x="3816350" y="5867400"/>
            <a:ext cx="1511300" cy="457200"/>
          </a:xfrm>
          <a:prstGeom prst="rect">
            <a:avLst/>
          </a:prstGeom>
          <a:noFill/>
          <a:ln w="9525">
            <a:noFill/>
            <a:miter lim="800000"/>
            <a:headEnd/>
            <a:tailEnd/>
          </a:ln>
          <a:effectLst/>
        </p:spPr>
        <p:txBody>
          <a:bodyPr wrap="none">
            <a:spAutoFit/>
          </a:bodyPr>
          <a:lstStyle/>
          <a:p>
            <a:pPr>
              <a:spcBef>
                <a:spcPct val="50000"/>
              </a:spcBef>
            </a:pPr>
            <a:r>
              <a:rPr lang="en-US">
                <a:effectLst/>
              </a:rPr>
              <a:t>Peripheral </a:t>
            </a:r>
          </a:p>
        </p:txBody>
      </p:sp>
      <p:sp>
        <p:nvSpPr>
          <p:cNvPr id="166924" name="Text Box 12"/>
          <p:cNvSpPr txBox="1">
            <a:spLocks noChangeArrowheads="1"/>
          </p:cNvSpPr>
          <p:nvPr/>
        </p:nvSpPr>
        <p:spPr bwMode="auto">
          <a:xfrm>
            <a:off x="6324600" y="5867400"/>
            <a:ext cx="2362200" cy="1004888"/>
          </a:xfrm>
          <a:prstGeom prst="rect">
            <a:avLst/>
          </a:prstGeom>
          <a:noFill/>
          <a:ln w="9525">
            <a:noFill/>
            <a:miter lim="800000"/>
            <a:headEnd/>
            <a:tailEnd/>
          </a:ln>
          <a:effectLst/>
        </p:spPr>
        <p:txBody>
          <a:bodyPr>
            <a:spAutoFit/>
          </a:bodyPr>
          <a:lstStyle/>
          <a:p>
            <a:pPr>
              <a:spcBef>
                <a:spcPct val="50000"/>
              </a:spcBef>
            </a:pPr>
            <a:r>
              <a:rPr lang="en-US">
                <a:effectLst/>
              </a:rPr>
              <a:t>Lipid-anchored </a:t>
            </a:r>
          </a:p>
          <a:p>
            <a:pPr>
              <a:spcBef>
                <a:spcPct val="50000"/>
              </a:spcBef>
            </a:pPr>
            <a:endParaRPr lang="en-US">
              <a:effectLst/>
            </a:endParaRPr>
          </a:p>
        </p:txBody>
      </p:sp>
      <p:sp>
        <p:nvSpPr>
          <p:cNvPr id="166926" name="Oval 14"/>
          <p:cNvSpPr>
            <a:spLocks noChangeArrowheads="1"/>
          </p:cNvSpPr>
          <p:nvPr/>
        </p:nvSpPr>
        <p:spPr bwMode="auto">
          <a:xfrm>
            <a:off x="8153400" y="3200400"/>
            <a:ext cx="457200" cy="609600"/>
          </a:xfrm>
          <a:prstGeom prst="ellipse">
            <a:avLst/>
          </a:prstGeom>
          <a:noFill/>
          <a:ln w="57150">
            <a:solidFill>
              <a:srgbClr val="FF3300"/>
            </a:solidFill>
            <a:round/>
            <a:headEnd/>
            <a:tailEnd/>
          </a:ln>
          <a:effectLst/>
        </p:spPr>
        <p:txBody>
          <a:bodyPr wrap="none" anchor="ctr"/>
          <a:lstStyle/>
          <a:p>
            <a:endParaRPr lang="en-US"/>
          </a:p>
        </p:txBody>
      </p:sp>
      <p:sp>
        <p:nvSpPr>
          <p:cNvPr id="166927" name="Oval 15"/>
          <p:cNvSpPr>
            <a:spLocks noChangeArrowheads="1"/>
          </p:cNvSpPr>
          <p:nvPr/>
        </p:nvSpPr>
        <p:spPr bwMode="auto">
          <a:xfrm>
            <a:off x="6934200" y="3657600"/>
            <a:ext cx="457200" cy="609600"/>
          </a:xfrm>
          <a:prstGeom prst="ellipse">
            <a:avLst/>
          </a:prstGeom>
          <a:noFill/>
          <a:ln w="57150">
            <a:solidFill>
              <a:srgbClr val="FF3300"/>
            </a:solidFill>
            <a:round/>
            <a:headEnd/>
            <a:tailEnd/>
          </a:ln>
          <a:effectLst/>
        </p:spPr>
        <p:txBody>
          <a:bodyPr wrap="none" anchor="ctr"/>
          <a:lstStyle/>
          <a:p>
            <a:endParaRPr lang="en-US"/>
          </a:p>
        </p:txBody>
      </p:sp>
      <p:sp>
        <p:nvSpPr>
          <p:cNvPr id="3" name="Title 2"/>
          <p:cNvSpPr>
            <a:spLocks noGrp="1"/>
          </p:cNvSpPr>
          <p:nvPr>
            <p:ph type="title"/>
          </p:nvPr>
        </p:nvSpPr>
        <p:spPr/>
        <p:txBody>
          <a:bodyPr/>
          <a:lstStyle/>
          <a:p>
            <a:endParaRPr lang="en-US"/>
          </a:p>
        </p:txBody>
      </p:sp>
      <p:sp>
        <p:nvSpPr>
          <p:cNvPr id="16" name="Rectangle 5"/>
          <p:cNvSpPr txBox="1">
            <a:spLocks noChangeArrowheads="1"/>
          </p:cNvSpPr>
          <p:nvPr/>
        </p:nvSpPr>
        <p:spPr bwMode="auto">
          <a:xfrm>
            <a:off x="304800" y="662940"/>
            <a:ext cx="8553450" cy="10172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pPr algn="ctr"/>
            <a:r>
              <a:rPr lang="en-US" sz="3200" dirty="0" smtClean="0">
                <a:latin typeface="Arial" pitchFamily="34" charset="0"/>
                <a:cs typeface="Arial" pitchFamily="34" charset="0"/>
              </a:rPr>
              <a:t>[Insert: Sub-heading] </a:t>
            </a:r>
          </a:p>
          <a:p>
            <a:pPr algn="ctr"/>
            <a:r>
              <a:rPr lang="en-US" sz="2400" dirty="0">
                <a:solidFill>
                  <a:schemeClr val="bg2"/>
                </a:solidFill>
                <a:latin typeface="Arial" pitchFamily="34" charset="0"/>
                <a:cs typeface="Arial" pitchFamily="34" charset="0"/>
              </a:rPr>
              <a:t>[</a:t>
            </a:r>
            <a:r>
              <a:rPr lang="en-US" sz="2400" i="1" dirty="0" smtClean="0">
                <a:solidFill>
                  <a:schemeClr val="bg2"/>
                </a:solidFill>
                <a:latin typeface="Arial" pitchFamily="34" charset="0"/>
                <a:cs typeface="Arial" pitchFamily="34" charset="0"/>
              </a:rPr>
              <a:t>i.e., more detailed content that supports the first objective</a:t>
            </a:r>
            <a:r>
              <a:rPr lang="en-US" sz="2400" dirty="0" smtClean="0">
                <a:solidFill>
                  <a:schemeClr val="bg2"/>
                </a:solidFill>
                <a:latin typeface="Arial" pitchFamily="34" charset="0"/>
                <a:cs typeface="Arial" pitchFamily="34" charset="0"/>
              </a:rPr>
              <a:t>]</a:t>
            </a:r>
            <a:endParaRPr lang="en-US" sz="2400" dirty="0">
              <a:latin typeface="Arial" pitchFamily="34" charset="0"/>
              <a:cs typeface="Arial" pitchFamily="34" charset="0"/>
            </a:endParaRPr>
          </a:p>
        </p:txBody>
      </p:sp>
      <p:sp>
        <p:nvSpPr>
          <p:cNvPr id="15" name="TextBox 14"/>
          <p:cNvSpPr txBox="1"/>
          <p:nvPr/>
        </p:nvSpPr>
        <p:spPr>
          <a:xfrm>
            <a:off x="4735286" y="114300"/>
            <a:ext cx="4261758" cy="400110"/>
          </a:xfrm>
          <a:prstGeom prst="rect">
            <a:avLst/>
          </a:prstGeom>
          <a:noFill/>
        </p:spPr>
        <p:txBody>
          <a:bodyPr wrap="square" rtlCol="0">
            <a:spAutoFit/>
          </a:bodyPr>
          <a:lstStyle/>
          <a:p>
            <a:pPr algn="r"/>
            <a:r>
              <a:rPr lang="en-US" sz="2000" dirty="0" smtClean="0">
                <a:solidFill>
                  <a:srgbClr val="00B0F0"/>
                </a:solidFill>
              </a:rPr>
              <a:t>Details to support first key concept</a:t>
            </a:r>
            <a:endParaRPr lang="en-US" sz="2000" dirty="0">
              <a:solidFill>
                <a:srgbClr val="00B0F0"/>
              </a:solidFill>
            </a:endParaRPr>
          </a:p>
        </p:txBody>
      </p:sp>
    </p:spTree>
    <p:custDataLst>
      <p:tags r:id="rId1"/>
    </p:custDataLst>
    <p:extLst>
      <p:ext uri="{BB962C8B-B14F-4D97-AF65-F5344CB8AC3E}">
        <p14:creationId xmlns:p14="http://schemas.microsoft.com/office/powerpoint/2010/main" val="32562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9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69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69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6926"/>
                                        </p:tgtEl>
                                        <p:attrNameLst>
                                          <p:attrName>style.visibility</p:attrName>
                                        </p:attrNameLst>
                                      </p:cBhvr>
                                      <p:to>
                                        <p:strVal val="visible"/>
                                      </p:to>
                                    </p:set>
                                    <p:animEffect transition="in" filter="dissolve">
                                      <p:cBhvr>
                                        <p:cTn id="27" dur="500"/>
                                        <p:tgtEl>
                                          <p:spTgt spid="16692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66927"/>
                                        </p:tgtEl>
                                        <p:attrNameLst>
                                          <p:attrName>style.visibility</p:attrName>
                                        </p:attrNameLst>
                                      </p:cBhvr>
                                      <p:to>
                                        <p:strVal val="visible"/>
                                      </p:to>
                                    </p:set>
                                    <p:animEffect transition="in" filter="dissolve">
                                      <p:cBhvr>
                                        <p:cTn id="30" dur="500"/>
                                        <p:tgtEl>
                                          <p:spTgt spid="166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2" grpId="0"/>
      <p:bldP spid="166923" grpId="0"/>
      <p:bldP spid="166924" grpId="0"/>
      <p:bldP spid="166926" grpId="0" animBg="1"/>
      <p:bldP spid="1669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unctions of the plasma membrane"/>
          <p:cNvPicPr>
            <a:picLocks noChangeAspect="1" noChangeArrowheads="1"/>
          </p:cNvPicPr>
          <p:nvPr/>
        </p:nvPicPr>
        <p:blipFill>
          <a:blip r:embed="rId4" cstate="print"/>
          <a:srcRect b="3281"/>
          <a:stretch>
            <a:fillRect/>
          </a:stretch>
        </p:blipFill>
        <p:spPr bwMode="auto">
          <a:xfrm>
            <a:off x="152400" y="1303338"/>
            <a:ext cx="8839200" cy="4259262"/>
          </a:xfrm>
          <a:prstGeom prst="rect">
            <a:avLst/>
          </a:prstGeom>
          <a:noFill/>
        </p:spPr>
      </p:pic>
      <p:sp>
        <p:nvSpPr>
          <p:cNvPr id="4099" name="Rectangle 3"/>
          <p:cNvSpPr>
            <a:spLocks noChangeArrowheads="1"/>
          </p:cNvSpPr>
          <p:nvPr/>
        </p:nvSpPr>
        <p:spPr bwMode="auto">
          <a:xfrm>
            <a:off x="152400" y="1295400"/>
            <a:ext cx="8839200" cy="4267200"/>
          </a:xfrm>
          <a:prstGeom prst="rect">
            <a:avLst/>
          </a:prstGeom>
          <a:noFill/>
          <a:ln w="19050">
            <a:solidFill>
              <a:schemeClr val="tx1"/>
            </a:solidFill>
            <a:miter lim="800000"/>
            <a:headEnd/>
            <a:tailEnd/>
          </a:ln>
          <a:effectLst/>
        </p:spPr>
        <p:txBody>
          <a:bodyPr wrap="none" anchor="ctr"/>
          <a:lstStyle/>
          <a:p>
            <a:endParaRPr lang="en-US"/>
          </a:p>
        </p:txBody>
      </p:sp>
      <p:sp>
        <p:nvSpPr>
          <p:cNvPr id="4" name="Title 3"/>
          <p:cNvSpPr>
            <a:spLocks noGrp="1"/>
          </p:cNvSpPr>
          <p:nvPr>
            <p:ph type="title"/>
          </p:nvPr>
        </p:nvSpPr>
        <p:spPr>
          <a:xfrm>
            <a:off x="228600" y="582930"/>
            <a:ext cx="8610600" cy="662940"/>
          </a:xfrm>
        </p:spPr>
        <p:txBody>
          <a:bodyPr/>
          <a:lstStyle/>
          <a:p>
            <a:r>
              <a:rPr lang="en-US" sz="3200" dirty="0">
                <a:latin typeface="Arial" pitchFamily="34" charset="0"/>
                <a:cs typeface="Arial" pitchFamily="34" charset="0"/>
              </a:rPr>
              <a:t>[Insert: </a:t>
            </a:r>
            <a:r>
              <a:rPr lang="en-US" sz="3200" dirty="0" smtClean="0">
                <a:latin typeface="Arial" pitchFamily="34" charset="0"/>
                <a:cs typeface="Arial" pitchFamily="34" charset="0"/>
              </a:rPr>
              <a:t>Second objective statement]</a:t>
            </a:r>
            <a:endParaRPr lang="en-US" sz="3200" dirty="0">
              <a:latin typeface="Arial" pitchFamily="34" charset="0"/>
              <a:cs typeface="Arial" pitchFamily="34" charset="0"/>
            </a:endParaRPr>
          </a:p>
        </p:txBody>
      </p:sp>
      <p:sp>
        <p:nvSpPr>
          <p:cNvPr id="3" name="TextBox 2"/>
          <p:cNvSpPr txBox="1"/>
          <p:nvPr/>
        </p:nvSpPr>
        <p:spPr>
          <a:xfrm>
            <a:off x="533400" y="5715000"/>
            <a:ext cx="3733800" cy="830997"/>
          </a:xfrm>
          <a:prstGeom prst="rect">
            <a:avLst/>
          </a:prstGeom>
          <a:noFill/>
        </p:spPr>
        <p:txBody>
          <a:bodyPr wrap="square" rtlCol="0">
            <a:spAutoFit/>
          </a:bodyPr>
          <a:lstStyle/>
          <a:p>
            <a:pPr marL="342900" indent="-342900">
              <a:buFont typeface="Arial" pitchFamily="34" charset="0"/>
              <a:buChar char="•"/>
            </a:pPr>
            <a:r>
              <a:rPr lang="en-US" dirty="0" smtClean="0">
                <a:effectLst/>
                <a:latin typeface="Arial" pitchFamily="34" charset="0"/>
                <a:cs typeface="Arial" pitchFamily="34" charset="0"/>
              </a:rPr>
              <a:t>[Insert key point here]</a:t>
            </a:r>
          </a:p>
          <a:p>
            <a:pPr marL="342900" indent="-342900">
              <a:buFont typeface="Arial" pitchFamily="34" charset="0"/>
              <a:buChar char="•"/>
            </a:pPr>
            <a:r>
              <a:rPr lang="en-US" dirty="0" smtClean="0">
                <a:effectLst/>
                <a:latin typeface="Arial" pitchFamily="34" charset="0"/>
                <a:cs typeface="Arial" pitchFamily="34" charset="0"/>
              </a:rPr>
              <a:t>[Insert key point here] </a:t>
            </a:r>
            <a:endParaRPr lang="en-US" dirty="0">
              <a:effectLst/>
              <a:latin typeface="Arial" pitchFamily="34" charset="0"/>
              <a:cs typeface="Arial" pitchFamily="34" charset="0"/>
            </a:endParaRPr>
          </a:p>
        </p:txBody>
      </p:sp>
      <p:sp>
        <p:nvSpPr>
          <p:cNvPr id="7" name="TextBox 6"/>
          <p:cNvSpPr txBox="1"/>
          <p:nvPr/>
        </p:nvSpPr>
        <p:spPr>
          <a:xfrm>
            <a:off x="4545376" y="5714262"/>
            <a:ext cx="3733800" cy="830997"/>
          </a:xfrm>
          <a:prstGeom prst="rect">
            <a:avLst/>
          </a:prstGeom>
          <a:noFill/>
        </p:spPr>
        <p:txBody>
          <a:bodyPr wrap="square" rtlCol="0">
            <a:spAutoFit/>
          </a:bodyPr>
          <a:lstStyle/>
          <a:p>
            <a:pPr marL="342900" indent="-342900">
              <a:buFont typeface="Arial" pitchFamily="34" charset="0"/>
              <a:buChar char="•"/>
            </a:pPr>
            <a:r>
              <a:rPr lang="en-US" dirty="0" smtClean="0">
                <a:effectLst/>
                <a:latin typeface="Arial" pitchFamily="34" charset="0"/>
                <a:cs typeface="Arial" pitchFamily="34" charset="0"/>
              </a:rPr>
              <a:t>[Insert key point here]</a:t>
            </a:r>
          </a:p>
          <a:p>
            <a:pPr marL="342900" indent="-342900">
              <a:buFont typeface="Arial" pitchFamily="34" charset="0"/>
              <a:buChar char="•"/>
            </a:pPr>
            <a:r>
              <a:rPr lang="en-US" dirty="0" smtClean="0">
                <a:effectLst/>
                <a:latin typeface="Arial" pitchFamily="34" charset="0"/>
                <a:cs typeface="Arial" pitchFamily="34" charset="0"/>
              </a:rPr>
              <a:t>[Insert key point here] </a:t>
            </a:r>
            <a:endParaRPr lang="en-US" dirty="0">
              <a:effectLst/>
              <a:latin typeface="Arial" pitchFamily="34" charset="0"/>
              <a:cs typeface="Arial" pitchFamily="34" charset="0"/>
            </a:endParaRPr>
          </a:p>
        </p:txBody>
      </p:sp>
      <p:sp>
        <p:nvSpPr>
          <p:cNvPr id="8" name="TextBox 7"/>
          <p:cNvSpPr txBox="1"/>
          <p:nvPr/>
        </p:nvSpPr>
        <p:spPr>
          <a:xfrm>
            <a:off x="5059680" y="114300"/>
            <a:ext cx="3937363" cy="400110"/>
          </a:xfrm>
          <a:prstGeom prst="rect">
            <a:avLst/>
          </a:prstGeom>
          <a:noFill/>
        </p:spPr>
        <p:txBody>
          <a:bodyPr wrap="square" rtlCol="0">
            <a:spAutoFit/>
          </a:bodyPr>
          <a:lstStyle/>
          <a:p>
            <a:pPr algn="r"/>
            <a:r>
              <a:rPr lang="en-US" sz="2000" dirty="0" smtClean="0">
                <a:solidFill>
                  <a:srgbClr val="00B0F0"/>
                </a:solidFill>
              </a:rPr>
              <a:t>Second Objective/Key Concept</a:t>
            </a:r>
            <a:endParaRPr lang="en-US" sz="2000" dirty="0">
              <a:solidFill>
                <a:srgbClr val="00B0F0"/>
              </a:solidFill>
            </a:endParaRPr>
          </a:p>
        </p:txBody>
      </p:sp>
    </p:spTree>
    <p:custDataLst>
      <p:tags r:id="rId1"/>
    </p:custDataLst>
    <p:extLst>
      <p:ext uri="{BB962C8B-B14F-4D97-AF65-F5344CB8AC3E}">
        <p14:creationId xmlns:p14="http://schemas.microsoft.com/office/powerpoint/2010/main" val="620418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broblast drawing"/>
          <p:cNvPicPr>
            <a:picLocks noChangeAspect="1" noChangeArrowheads="1"/>
          </p:cNvPicPr>
          <p:nvPr/>
        </p:nvPicPr>
        <p:blipFill>
          <a:blip r:embed="rId4" cstate="print"/>
          <a:srcRect/>
          <a:stretch>
            <a:fillRect/>
          </a:stretch>
        </p:blipFill>
        <p:spPr bwMode="auto">
          <a:xfrm>
            <a:off x="2724150" y="894086"/>
            <a:ext cx="4083050" cy="5887713"/>
          </a:xfrm>
          <a:prstGeom prst="rect">
            <a:avLst/>
          </a:prstGeom>
          <a:noFill/>
          <a:ln w="9525">
            <a:noFill/>
            <a:miter lim="800000"/>
            <a:headEnd/>
            <a:tailEnd/>
          </a:ln>
        </p:spPr>
      </p:pic>
      <p:sp>
        <p:nvSpPr>
          <p:cNvPr id="16387" name="Rectangle 3"/>
          <p:cNvSpPr>
            <a:spLocks noChangeArrowheads="1"/>
          </p:cNvSpPr>
          <p:nvPr/>
        </p:nvSpPr>
        <p:spPr bwMode="auto">
          <a:xfrm>
            <a:off x="2352675" y="699405"/>
            <a:ext cx="4598988" cy="5994400"/>
          </a:xfrm>
          <a:prstGeom prst="rect">
            <a:avLst/>
          </a:prstGeom>
          <a:noFill/>
          <a:ln w="28575">
            <a:solidFill>
              <a:schemeClr val="tx1"/>
            </a:solidFill>
            <a:miter lim="800000"/>
            <a:headEnd/>
            <a:tailEnd/>
          </a:ln>
        </p:spPr>
        <p:txBody>
          <a:bodyPr wrap="none" anchor="ctr"/>
          <a:lstStyle/>
          <a:p>
            <a:endParaRPr lang="en-US"/>
          </a:p>
        </p:txBody>
      </p:sp>
      <p:sp>
        <p:nvSpPr>
          <p:cNvPr id="2" name="TextBox 1"/>
          <p:cNvSpPr txBox="1"/>
          <p:nvPr/>
        </p:nvSpPr>
        <p:spPr>
          <a:xfrm>
            <a:off x="6368142" y="114300"/>
            <a:ext cx="2628901" cy="400110"/>
          </a:xfrm>
          <a:prstGeom prst="rect">
            <a:avLst/>
          </a:prstGeom>
          <a:noFill/>
        </p:spPr>
        <p:txBody>
          <a:bodyPr wrap="square" rtlCol="0">
            <a:spAutoFit/>
          </a:bodyPr>
          <a:lstStyle/>
          <a:p>
            <a:pPr algn="r"/>
            <a:r>
              <a:rPr lang="en-US" sz="2000" dirty="0" smtClean="0">
                <a:solidFill>
                  <a:srgbClr val="00B0F0"/>
                </a:solidFill>
              </a:rPr>
              <a:t>Analogy/Example</a:t>
            </a:r>
            <a:endParaRPr lang="en-US" sz="2000" dirty="0">
              <a:solidFill>
                <a:srgbClr val="00B0F0"/>
              </a:solidFill>
            </a:endParaRPr>
          </a:p>
        </p:txBody>
      </p:sp>
      <p:sp>
        <p:nvSpPr>
          <p:cNvPr id="3" name="TextBox 2"/>
          <p:cNvSpPr txBox="1"/>
          <p:nvPr/>
        </p:nvSpPr>
        <p:spPr>
          <a:xfrm>
            <a:off x="457199" y="1371600"/>
            <a:ext cx="1453244" cy="2308324"/>
          </a:xfrm>
          <a:prstGeom prst="rect">
            <a:avLst/>
          </a:prstGeom>
          <a:noFill/>
        </p:spPr>
        <p:txBody>
          <a:bodyPr wrap="square" rtlCol="0">
            <a:spAutoFit/>
          </a:bodyPr>
          <a:lstStyle/>
          <a:p>
            <a:r>
              <a:rPr lang="en-US" i="1" dirty="0"/>
              <a:t>[</a:t>
            </a:r>
            <a:r>
              <a:rPr lang="en-US" i="1" dirty="0" smtClean="0"/>
              <a:t>Here is a fibro-blast – see next slide for analogy]</a:t>
            </a:r>
            <a:endParaRPr lang="en-US" i="1" dirty="0"/>
          </a:p>
        </p:txBody>
      </p:sp>
    </p:spTree>
    <p:custDataLst>
      <p:tags r:id="rId1"/>
    </p:custDataLst>
    <p:extLst>
      <p:ext uri="{BB962C8B-B14F-4D97-AF65-F5344CB8AC3E}">
        <p14:creationId xmlns:p14="http://schemas.microsoft.com/office/powerpoint/2010/main" val="3580037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577017"/>
            <a:ext cx="8534400" cy="1143000"/>
          </a:xfrm>
        </p:spPr>
        <p:txBody>
          <a:bodyPr/>
          <a:lstStyle/>
          <a:p>
            <a:pPr algn="ctr"/>
            <a:r>
              <a:rPr lang="en-US" sz="2800" dirty="0" smtClean="0">
                <a:latin typeface="Arial" pitchFamily="34" charset="0"/>
                <a:cs typeface="Arial" pitchFamily="34" charset="0"/>
              </a:rPr>
              <a:t>[Insert: An Example or Analogy] </a:t>
            </a:r>
            <a:br>
              <a:rPr lang="en-US" sz="2800" dirty="0" smtClean="0">
                <a:latin typeface="Arial" pitchFamily="34" charset="0"/>
                <a:cs typeface="Arial" pitchFamily="34" charset="0"/>
              </a:rPr>
            </a:br>
            <a:r>
              <a:rPr lang="en-US" sz="2000" dirty="0" smtClean="0">
                <a:solidFill>
                  <a:schemeClr val="bg2"/>
                </a:solidFill>
                <a:latin typeface="Arial" pitchFamily="34" charset="0"/>
                <a:cs typeface="Arial" pitchFamily="34" charset="0"/>
              </a:rPr>
              <a:t>[i.e., for this graphic Collagen: Some Assembly Required]</a:t>
            </a:r>
            <a:endParaRPr lang="en-US" sz="2000" dirty="0">
              <a:solidFill>
                <a:schemeClr val="bg2"/>
              </a:solidFill>
              <a:latin typeface="Arial" pitchFamily="34" charset="0"/>
              <a:cs typeface="Arial" pitchFamily="34" charset="0"/>
            </a:endParaRPr>
          </a:p>
        </p:txBody>
      </p:sp>
      <p:pic>
        <p:nvPicPr>
          <p:cNvPr id="12291" name="Picture 3" descr="ikea3"/>
          <p:cNvPicPr>
            <a:picLocks noChangeAspect="1" noChangeArrowheads="1"/>
          </p:cNvPicPr>
          <p:nvPr/>
        </p:nvPicPr>
        <p:blipFill>
          <a:blip r:embed="rId3" cstate="print"/>
          <a:srcRect/>
          <a:stretch>
            <a:fillRect/>
          </a:stretch>
        </p:blipFill>
        <p:spPr bwMode="auto">
          <a:xfrm>
            <a:off x="457200" y="2617788"/>
            <a:ext cx="3124200" cy="2487612"/>
          </a:xfrm>
          <a:prstGeom prst="rect">
            <a:avLst/>
          </a:prstGeom>
          <a:noFill/>
        </p:spPr>
      </p:pic>
      <p:pic>
        <p:nvPicPr>
          <p:cNvPr id="12293" name="Picture 5" descr="cabinet"/>
          <p:cNvPicPr>
            <a:picLocks noChangeAspect="1" noChangeArrowheads="1"/>
          </p:cNvPicPr>
          <p:nvPr/>
        </p:nvPicPr>
        <p:blipFill>
          <a:blip r:embed="rId4" cstate="print"/>
          <a:srcRect/>
          <a:stretch>
            <a:fillRect/>
          </a:stretch>
        </p:blipFill>
        <p:spPr bwMode="auto">
          <a:xfrm>
            <a:off x="3739662" y="1524000"/>
            <a:ext cx="5334000" cy="4324350"/>
          </a:xfrm>
          <a:prstGeom prst="rect">
            <a:avLst/>
          </a:prstGeom>
          <a:noFill/>
        </p:spPr>
      </p:pic>
      <p:sp>
        <p:nvSpPr>
          <p:cNvPr id="12294" name="WordArt 6"/>
          <p:cNvSpPr>
            <a:spLocks noChangeArrowheads="1" noChangeShapeType="1" noTextEdit="1"/>
          </p:cNvSpPr>
          <p:nvPr/>
        </p:nvSpPr>
        <p:spPr bwMode="auto">
          <a:xfrm>
            <a:off x="990600" y="2819400"/>
            <a:ext cx="1895475" cy="657225"/>
          </a:xfrm>
          <a:prstGeom prst="rect">
            <a:avLst/>
          </a:prstGeom>
        </p:spPr>
        <p:txBody>
          <a:bodyPr wrap="none" fromWordArt="1">
            <a:prstTxWarp prst="textDoubleWave1">
              <a:avLst>
                <a:gd name="adj1" fmla="val 6500"/>
                <a:gd name="adj2" fmla="val 0"/>
              </a:avLst>
            </a:prstTxWarp>
          </a:bodyPr>
          <a:lstStyle/>
          <a:p>
            <a:pPr algn="ctr"/>
            <a:endParaRPr lang="en-US" sz="3600" kern="10" spc="-360" dirty="0">
              <a:ln w="12700">
                <a:solidFill>
                  <a:srgbClr val="000099"/>
                </a:solidFill>
                <a:round/>
                <a:headEnd/>
                <a:tailEnd/>
              </a:ln>
              <a:solidFill>
                <a:srgbClr val="33CCFF"/>
              </a:solidFill>
              <a:effectLst>
                <a:outerShdw dist="125724" dir="18900000" algn="ctr" rotWithShape="0">
                  <a:srgbClr val="000099"/>
                </a:outerShdw>
              </a:effectLst>
              <a:latin typeface="Impact"/>
            </a:endParaRPr>
          </a:p>
        </p:txBody>
      </p:sp>
      <p:sp>
        <p:nvSpPr>
          <p:cNvPr id="6" name="TextBox 5"/>
          <p:cNvSpPr txBox="1"/>
          <p:nvPr/>
        </p:nvSpPr>
        <p:spPr>
          <a:xfrm>
            <a:off x="1125413" y="5685693"/>
            <a:ext cx="1600200" cy="461665"/>
          </a:xfrm>
          <a:prstGeom prst="rect">
            <a:avLst/>
          </a:prstGeom>
          <a:noFill/>
        </p:spPr>
        <p:txBody>
          <a:bodyPr wrap="square" rtlCol="0">
            <a:spAutoFit/>
          </a:bodyPr>
          <a:lstStyle/>
          <a:p>
            <a:pPr algn="ctr"/>
            <a:r>
              <a:rPr lang="en-US" dirty="0" smtClean="0"/>
              <a:t>Cell </a:t>
            </a:r>
            <a:endParaRPr lang="en-US" dirty="0"/>
          </a:p>
        </p:txBody>
      </p:sp>
      <p:sp>
        <p:nvSpPr>
          <p:cNvPr id="7" name="TextBox 6"/>
          <p:cNvSpPr txBox="1"/>
          <p:nvPr/>
        </p:nvSpPr>
        <p:spPr>
          <a:xfrm>
            <a:off x="5029200" y="5709139"/>
            <a:ext cx="3429000" cy="461665"/>
          </a:xfrm>
          <a:prstGeom prst="rect">
            <a:avLst/>
          </a:prstGeom>
          <a:noFill/>
        </p:spPr>
        <p:txBody>
          <a:bodyPr wrap="square" rtlCol="0">
            <a:spAutoFit/>
          </a:bodyPr>
          <a:lstStyle/>
          <a:p>
            <a:r>
              <a:rPr lang="en-US" dirty="0" smtClean="0"/>
              <a:t>Extracellular Matrix</a:t>
            </a:r>
            <a:endParaRPr lang="en-US" dirty="0"/>
          </a:p>
        </p:txBody>
      </p:sp>
      <p:sp>
        <p:nvSpPr>
          <p:cNvPr id="8" name="TextBox 7"/>
          <p:cNvSpPr txBox="1"/>
          <p:nvPr/>
        </p:nvSpPr>
        <p:spPr>
          <a:xfrm>
            <a:off x="838200" y="2971800"/>
            <a:ext cx="1600200" cy="461665"/>
          </a:xfrm>
          <a:prstGeom prst="rect">
            <a:avLst/>
          </a:prstGeom>
          <a:solidFill>
            <a:schemeClr val="bg1"/>
          </a:solidFill>
        </p:spPr>
        <p:txBody>
          <a:bodyPr wrap="square" rtlCol="0">
            <a:spAutoFit/>
          </a:bodyPr>
          <a:lstStyle/>
          <a:p>
            <a:r>
              <a:rPr lang="en-US" dirty="0" smtClean="0"/>
              <a:t>Fibroblast</a:t>
            </a:r>
            <a:endParaRPr lang="en-US" dirty="0"/>
          </a:p>
        </p:txBody>
      </p:sp>
      <p:sp>
        <p:nvSpPr>
          <p:cNvPr id="9" name="TextBox 8"/>
          <p:cNvSpPr txBox="1"/>
          <p:nvPr/>
        </p:nvSpPr>
        <p:spPr>
          <a:xfrm>
            <a:off x="6580414" y="114300"/>
            <a:ext cx="2416629" cy="400110"/>
          </a:xfrm>
          <a:prstGeom prst="rect">
            <a:avLst/>
          </a:prstGeom>
          <a:noFill/>
        </p:spPr>
        <p:txBody>
          <a:bodyPr wrap="square" rtlCol="0">
            <a:spAutoFit/>
          </a:bodyPr>
          <a:lstStyle/>
          <a:p>
            <a:pPr algn="r"/>
            <a:r>
              <a:rPr lang="en-US" sz="2000" dirty="0" smtClean="0">
                <a:solidFill>
                  <a:srgbClr val="00B0F0"/>
                </a:solidFill>
              </a:rPr>
              <a:t>Analogy/Example</a:t>
            </a:r>
            <a:endParaRPr lang="en-US" sz="2000" dirty="0">
              <a:solidFill>
                <a:srgbClr val="00B0F0"/>
              </a:solidFill>
            </a:endParaRPr>
          </a:p>
        </p:txBody>
      </p:sp>
    </p:spTree>
    <p:extLst>
      <p:ext uri="{BB962C8B-B14F-4D97-AF65-F5344CB8AC3E}">
        <p14:creationId xmlns:p14="http://schemas.microsoft.com/office/powerpoint/2010/main" val="31495866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a113cc53c13f08b28d39542a8ce76161a73"/>
  <p:tag name="ISPRING_RESOURCE_PATHS_HASH_2" val="ea113cc53c13f08b28d39542a8ce76161a73"/>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SLIDEID" val="C8C3C8E4B6B9424FB020E1C4F52FAD3B"/>
  <p:tag name="SLIDETYPE" val="Q"/>
  <p:tag name="DEMOGRAPHIC" val="False"/>
  <p:tag name="TEAMASSIGN" val="False"/>
  <p:tag name="SPEEDSCORING" val="False"/>
  <p:tag name="CORRECTPOINTVALUE" val="100"/>
  <p:tag name="INCORRECTPOINTVALUE" val="0"/>
  <p:tag name="ZEROBASED" val="False"/>
  <p:tag name="QUESTIONALIAS" val="What is your opinion?"/>
  <p:tag name="ANSWERSALIAS" val="True|smicln|False"/>
  <p:tag name="DELIMITERS" val="3.1"/>
  <p:tag name="VALUEFORMAT" val="0%"/>
  <p:tag name="COUNTDOWNSECONDS" val="3"/>
  <p:tag name="RESTORECOUNTDOWNTIMER" val="True"/>
  <p:tag name="COUNTDOWNHEIGHT" val="90"/>
  <p:tag name="COUNTDOWNWIDTH" val="70"/>
  <p:tag name="RESPONSESGATHERED" val="True"/>
  <p:tag name="TOTALRESPONSES" val="30"/>
  <p:tag name="RESPONSECOUNT" val="30"/>
  <p:tag name="SLICED" val="False"/>
  <p:tag name="RESPONSES" val="2;2;2;2;1;1;1;1;2;1;1;2;2;2;2;1;1;2;2;2;2;1;1;1;2;2;1;2;1;1;"/>
  <p:tag name="CHARTSTRINGSTD" val="14 16"/>
  <p:tag name="CHARTSTRINGREV" val="16 14"/>
  <p:tag name="CHARTSTRINGSTDPER" val="0.466666666666667 0.533333333333333"/>
  <p:tag name="CHARTSTRINGREVPER" val="0.533333333333333 0.466666666666667"/>
  <p:tag name="ANONYMOUSTEMP" val="False"/>
  <p:tag name="SLIDEORDER" val="2"/>
  <p:tag name="SLIDEGUID" val="7EFA3197EE2742868D806AA3CDDA03FA"/>
  <p:tag name="VALUES" val="Correct|smicln|Incorrect"/>
</p:tagLst>
</file>

<file path=ppt/tags/tag15.xml><?xml version="1.0" encoding="utf-8"?>
<p:tagLst xmlns:a="http://schemas.openxmlformats.org/drawingml/2006/main" xmlns:r="http://schemas.openxmlformats.org/officeDocument/2006/relationships" xmlns:p="http://schemas.openxmlformats.org/presentationml/2006/main">
  <p:tag name="CHARTTYPE" val="0"/>
</p:tagLst>
</file>

<file path=ppt/tags/tag16.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17.xml><?xml version="1.0" encoding="utf-8"?>
<p:tagLst xmlns:a="http://schemas.openxmlformats.org/drawingml/2006/main" xmlns:r="http://schemas.openxmlformats.org/officeDocument/2006/relationships" xmlns:p="http://schemas.openxmlformats.org/presentationml/2006/main">
  <p:tag name="CORSHAPE" val="True"/>
  <p:tag name="SHAPETYPE" val="1"/>
</p:tagLst>
</file>

<file path=ppt/tags/tag18.xml><?xml version="1.0" encoding="utf-8"?>
<p:tagLst xmlns:a="http://schemas.openxmlformats.org/drawingml/2006/main" xmlns:r="http://schemas.openxmlformats.org/officeDocument/2006/relationships" xmlns:p="http://schemas.openxmlformats.org/presentationml/2006/main">
  <p:tag name="CDTYPE" val="Style_Gemstone"/>
  <p:tag name="CDTIMELEFT" val="3"/>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RU_Template_White_Arial_B">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RU_Template_White_Arial_B</Template>
  <TotalTime>787</TotalTime>
  <Words>2312</Words>
  <Application>Microsoft Office PowerPoint</Application>
  <PresentationFormat>On-screen Show (4:3)</PresentationFormat>
  <Paragraphs>199</Paragraphs>
  <Slides>15</Slides>
  <Notes>15</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18" baseType="lpstr">
      <vt:lpstr>RU_Template_White_Arial_B</vt:lpstr>
      <vt:lpstr>Slide</vt:lpstr>
      <vt:lpstr>Chart</vt:lpstr>
      <vt:lpstr>[INSERT LEARNING EVENT TITLE]</vt:lpstr>
      <vt:lpstr>At the end of the session you should be able to:</vt:lpstr>
      <vt:lpstr>[Insert Purpose Title or “Lesson Purpose”]</vt:lpstr>
      <vt:lpstr>[Insert: Background/History Heading]</vt:lpstr>
      <vt:lpstr>[i.e., for this slide:  Identify the components of the plasma membrane] </vt:lpstr>
      <vt:lpstr>PowerPoint Presentation</vt:lpstr>
      <vt:lpstr>[Insert: Second objective statement]</vt:lpstr>
      <vt:lpstr>PowerPoint Presentation</vt:lpstr>
      <vt:lpstr>[Insert: An Example or Analogy]  [i.e., for this graphic Collagen: Some Assembly Required]</vt:lpstr>
      <vt:lpstr>PowerPoint Presentation</vt:lpstr>
      <vt:lpstr>[Insert a question]  [i.e.,: Where is the Glycocalyx?]</vt:lpstr>
      <vt:lpstr>PowerPoint Presentation</vt:lpstr>
      <vt:lpstr>Upcoming Topics/Resources</vt:lpstr>
      <vt:lpstr>[Insert Topic Summary]</vt:lpstr>
      <vt:lpstr>[Optional: Review] [Insert first Question 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mosqueip</dc:creator>
  <cp:lastModifiedBy>Koltz, Elizabeth</cp:lastModifiedBy>
  <cp:revision>62</cp:revision>
  <dcterms:created xsi:type="dcterms:W3CDTF">2013-09-19T14:51:18Z</dcterms:created>
  <dcterms:modified xsi:type="dcterms:W3CDTF">2014-10-27T20:30:20Z</dcterms:modified>
</cp:coreProperties>
</file>